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8" r:id="rId2"/>
    <p:sldId id="298" r:id="rId3"/>
    <p:sldId id="309" r:id="rId4"/>
    <p:sldId id="303" r:id="rId5"/>
    <p:sldId id="304" r:id="rId6"/>
    <p:sldId id="305" r:id="rId7"/>
    <p:sldId id="265" r:id="rId8"/>
    <p:sldId id="261" r:id="rId9"/>
    <p:sldId id="262" r:id="rId10"/>
    <p:sldId id="264" r:id="rId11"/>
    <p:sldId id="310" r:id="rId12"/>
    <p:sldId id="308" r:id="rId13"/>
    <p:sldId id="307" r:id="rId14"/>
    <p:sldId id="306" r:id="rId15"/>
    <p:sldId id="270" r:id="rId16"/>
    <p:sldId id="271" r:id="rId17"/>
    <p:sldId id="315" r:id="rId18"/>
    <p:sldId id="316" r:id="rId19"/>
    <p:sldId id="266" r:id="rId20"/>
    <p:sldId id="267" r:id="rId21"/>
    <p:sldId id="268" r:id="rId22"/>
    <p:sldId id="311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3" r:id="rId32"/>
    <p:sldId id="282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73" r:id="rId42"/>
    <p:sldId id="292" r:id="rId43"/>
    <p:sldId id="293" r:id="rId44"/>
    <p:sldId id="297" r:id="rId4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3579" autoAdjust="0"/>
    <p:restoredTop sz="94660"/>
  </p:normalViewPr>
  <p:slideViewPr>
    <p:cSldViewPr>
      <p:cViewPr varScale="1">
        <p:scale>
          <a:sx n="70" d="100"/>
          <a:sy n="70" d="100"/>
        </p:scale>
        <p:origin x="-58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2490" y="-7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B067E4-EF82-4388-A0E6-2D30A7B1A0D9}" type="datetimeFigureOut">
              <a:rPr lang="pt-BR" smtClean="0"/>
              <a:pPr/>
              <a:t>12/11/2012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BF5C1A-E16B-48A4-B0E7-1BF3C98B06C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F5C1A-E16B-48A4-B0E7-1BF3C98B06C7}" type="slidenum">
              <a:rPr lang="pt-BR" smtClean="0"/>
              <a:pPr/>
              <a:t>1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95B8A-CB8A-4E84-BF9D-102160F4E268}" type="slidenum">
              <a:rPr lang="pt-BR" smtClean="0"/>
              <a:pPr/>
              <a:t>3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95B8A-CB8A-4E84-BF9D-102160F4E268}" type="slidenum">
              <a:rPr lang="pt-BR" smtClean="0"/>
              <a:pPr/>
              <a:t>4</a:t>
            </a:fld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95B8A-CB8A-4E84-BF9D-102160F4E268}" type="slidenum">
              <a:rPr lang="pt-BR" smtClean="0"/>
              <a:pPr/>
              <a:t>5</a:t>
            </a:fld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baseline="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95B8A-CB8A-4E84-BF9D-102160F4E268}" type="slidenum">
              <a:rPr lang="pt-BR" smtClean="0"/>
              <a:pPr/>
              <a:t>6</a:t>
            </a:fld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95B8A-CB8A-4E84-BF9D-102160F4E268}" type="slidenum">
              <a:rPr lang="pt-BR" smtClean="0"/>
              <a:pPr/>
              <a:t>11</a:t>
            </a:fld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95B8A-CB8A-4E84-BF9D-102160F4E268}" type="slidenum">
              <a:rPr lang="pt-BR" smtClean="0"/>
              <a:pPr/>
              <a:t>17</a:t>
            </a:fld>
            <a:endParaRPr 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95B8A-CB8A-4E84-BF9D-102160F4E268}" type="slidenum">
              <a:rPr lang="pt-BR" smtClean="0"/>
              <a:pPr/>
              <a:t>22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rodapé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6705347"/>
            <a:ext cx="9144000" cy="180037"/>
          </a:xfrm>
          <a:prstGeom prst="rect">
            <a:avLst/>
          </a:prstGeom>
        </p:spPr>
      </p:pic>
      <p:pic>
        <p:nvPicPr>
          <p:cNvPr id="11" name="Imagem 10" descr="cabeçalho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-27384"/>
            <a:ext cx="9144000" cy="767527"/>
          </a:xfrm>
          <a:prstGeom prst="rect">
            <a:avLst/>
          </a:prstGeom>
        </p:spPr>
      </p:pic>
      <p:sp>
        <p:nvSpPr>
          <p:cNvPr id="4" name="Retângulo 3"/>
          <p:cNvSpPr/>
          <p:nvPr userDrawn="1"/>
        </p:nvSpPr>
        <p:spPr>
          <a:xfrm>
            <a:off x="0" y="-24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Saúde, Ambiente e Sustentabilidade:</a:t>
            </a:r>
          </a:p>
          <a:p>
            <a:pPr algn="ctr"/>
            <a:r>
              <a:rPr lang="pt-BR" sz="18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EXPERIÊNCIA DA FIOCRUZ</a:t>
            </a:r>
            <a:endParaRPr lang="pt-BR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6F8C0-29F6-4F1D-B095-B200579E2979}" type="datetimeFigureOut">
              <a:rPr lang="pt-BR" smtClean="0"/>
              <a:pPr/>
              <a:t>12/11/2012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336E0-6350-419A-9EF1-D829C38C37D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6F8C0-29F6-4F1D-B095-B200579E2979}" type="datetimeFigureOut">
              <a:rPr lang="pt-BR" smtClean="0"/>
              <a:pPr/>
              <a:t>12/11/2012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336E0-6350-419A-9EF1-D829C38C37D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rodapé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6705347"/>
            <a:ext cx="9144000" cy="180037"/>
          </a:xfrm>
          <a:prstGeom prst="rect">
            <a:avLst/>
          </a:prstGeom>
        </p:spPr>
      </p:pic>
      <p:pic>
        <p:nvPicPr>
          <p:cNvPr id="11" name="Imagem 10" descr="cabeçalho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-27384"/>
            <a:ext cx="9144000" cy="767527"/>
          </a:xfrm>
          <a:prstGeom prst="rect">
            <a:avLst/>
          </a:prstGeom>
        </p:spPr>
      </p:pic>
      <p:sp>
        <p:nvSpPr>
          <p:cNvPr id="4" name="Retângulo 3"/>
          <p:cNvSpPr/>
          <p:nvPr userDrawn="1"/>
        </p:nvSpPr>
        <p:spPr>
          <a:xfrm>
            <a:off x="0" y="-24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Saúde, Ambiente e Sustentabilidade:</a:t>
            </a:r>
          </a:p>
          <a:p>
            <a:pPr algn="ctr"/>
            <a:r>
              <a:rPr lang="pt-BR" sz="18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EXPERIÊNCIA DA FIOCRUZ</a:t>
            </a:r>
            <a:endParaRPr lang="pt-BR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rodapé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6705347"/>
            <a:ext cx="9144000" cy="180037"/>
          </a:xfrm>
          <a:prstGeom prst="rect">
            <a:avLst/>
          </a:prstGeom>
        </p:spPr>
      </p:pic>
      <p:pic>
        <p:nvPicPr>
          <p:cNvPr id="11" name="Imagem 10" descr="cabeçalho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-27384"/>
            <a:ext cx="9144000" cy="767527"/>
          </a:xfrm>
          <a:prstGeom prst="rect">
            <a:avLst/>
          </a:prstGeom>
        </p:spPr>
      </p:pic>
      <p:sp>
        <p:nvSpPr>
          <p:cNvPr id="7" name="Retângulo 6"/>
          <p:cNvSpPr/>
          <p:nvPr userDrawn="1"/>
        </p:nvSpPr>
        <p:spPr>
          <a:xfrm>
            <a:off x="0" y="-24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Saúde, Ambiente e Sustentabilidade:</a:t>
            </a:r>
          </a:p>
          <a:p>
            <a:pPr algn="ctr"/>
            <a:r>
              <a:rPr lang="pt-BR" sz="18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EXPERIÊNCIA DA FIOCRUZ</a:t>
            </a:r>
            <a:endParaRPr lang="pt-BR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6F8C0-29F6-4F1D-B095-B200579E2979}" type="datetimeFigureOut">
              <a:rPr lang="pt-BR" smtClean="0"/>
              <a:pPr/>
              <a:t>12/11/2012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336E0-6350-419A-9EF1-D829C38C37D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5" r:id="rId3"/>
    <p:sldLayoutId id="2147483656" r:id="rId4"/>
    <p:sldLayoutId id="2147483657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4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mailto:shubo@fiocruz.br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Apresentação Presidênc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71470" y="-51529"/>
            <a:ext cx="9420672" cy="6909529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4644008" y="2204864"/>
            <a:ext cx="44644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rgbClr val="FF9933"/>
                </a:solidFill>
              </a:rPr>
              <a:t>Saúde, Ambiente e Sustentabilidade: Experiência da Fiocruz</a:t>
            </a:r>
            <a:endParaRPr lang="pt-BR" sz="4000" b="1" dirty="0">
              <a:solidFill>
                <a:srgbClr val="FF9933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644008" y="4143380"/>
            <a:ext cx="446449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err="1" smtClean="0">
                <a:solidFill>
                  <a:srgbClr val="FF9933"/>
                </a:solidFill>
              </a:rPr>
              <a:t>Eng</a:t>
            </a:r>
            <a:r>
              <a:rPr lang="pt-BR" sz="2400" b="1" baseline="30000" dirty="0" err="1" smtClean="0">
                <a:solidFill>
                  <a:srgbClr val="FF9933"/>
                </a:solidFill>
              </a:rPr>
              <a:t>o</a:t>
            </a:r>
            <a:r>
              <a:rPr lang="pt-BR" sz="2400" b="1" dirty="0" smtClean="0">
                <a:solidFill>
                  <a:srgbClr val="FF9933"/>
                </a:solidFill>
              </a:rPr>
              <a:t>. </a:t>
            </a:r>
            <a:r>
              <a:rPr lang="pt-BR" sz="2400" b="1" dirty="0" err="1" smtClean="0">
                <a:solidFill>
                  <a:srgbClr val="FF9933"/>
                </a:solidFill>
              </a:rPr>
              <a:t>MSc</a:t>
            </a:r>
            <a:r>
              <a:rPr lang="pt-BR" sz="2400" b="1" dirty="0" smtClean="0">
                <a:solidFill>
                  <a:srgbClr val="FF9933"/>
                </a:solidFill>
              </a:rPr>
              <a:t>. </a:t>
            </a:r>
            <a:r>
              <a:rPr lang="pt-BR" sz="2400" b="1" dirty="0" err="1" smtClean="0">
                <a:solidFill>
                  <a:srgbClr val="FF9933"/>
                </a:solidFill>
              </a:rPr>
              <a:t>Tatsuo</a:t>
            </a:r>
            <a:r>
              <a:rPr lang="pt-BR" sz="2400" b="1" dirty="0" smtClean="0">
                <a:solidFill>
                  <a:srgbClr val="FF9933"/>
                </a:solidFill>
              </a:rPr>
              <a:t> </a:t>
            </a:r>
            <a:r>
              <a:rPr lang="pt-BR" sz="2400" b="1" dirty="0" err="1" smtClean="0">
                <a:solidFill>
                  <a:srgbClr val="FF9933"/>
                </a:solidFill>
              </a:rPr>
              <a:t>Shubo</a:t>
            </a:r>
            <a:endParaRPr lang="pt-BR" sz="2400" b="1" dirty="0" smtClean="0">
              <a:solidFill>
                <a:srgbClr val="FF9933"/>
              </a:solidFill>
            </a:endParaRPr>
          </a:p>
          <a:p>
            <a:r>
              <a:rPr lang="pt-BR" b="1" dirty="0" smtClean="0">
                <a:solidFill>
                  <a:srgbClr val="FF9933"/>
                </a:solidFill>
              </a:rPr>
              <a:t>Assessor Técnico de Ambiente</a:t>
            </a:r>
          </a:p>
          <a:p>
            <a:r>
              <a:rPr lang="pt-BR" b="1" dirty="0" smtClean="0">
                <a:solidFill>
                  <a:srgbClr val="FF9933"/>
                </a:solidFill>
              </a:rPr>
              <a:t>Vice-Presidência de Ambiente, Atenção e Promoção da Saúde</a:t>
            </a:r>
            <a:endParaRPr lang="pt-BR" b="1" dirty="0">
              <a:solidFill>
                <a:srgbClr val="FF9933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4605450" y="785794"/>
            <a:ext cx="34303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 smtClean="0">
                <a:solidFill>
                  <a:srgbClr val="FF9933"/>
                </a:solidFill>
              </a:rPr>
              <a:t>Vice-Presidência de Ambiente,</a:t>
            </a:r>
          </a:p>
          <a:p>
            <a:r>
              <a:rPr lang="pt-BR" sz="2000" b="1" dirty="0" smtClean="0">
                <a:solidFill>
                  <a:srgbClr val="FF9933"/>
                </a:solidFill>
              </a:rPr>
              <a:t>Atenção e Promoção à Saúde</a:t>
            </a:r>
            <a:endParaRPr lang="pt-B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rganograma DMA - R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08720"/>
            <a:ext cx="7560840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0" y="764704"/>
            <a:ext cx="3419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C00000"/>
                </a:solidFill>
              </a:rPr>
              <a:t>Organograma DGA</a:t>
            </a:r>
            <a:endParaRPr lang="pt-BR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3"/>
          <p:cNvGrpSpPr/>
          <p:nvPr/>
        </p:nvGrpSpPr>
        <p:grpSpPr>
          <a:xfrm>
            <a:off x="178579" y="2671842"/>
            <a:ext cx="8786842" cy="1928826"/>
            <a:chOff x="575143" y="2671842"/>
            <a:chExt cx="8786842" cy="1928826"/>
          </a:xfrm>
        </p:grpSpPr>
        <p:pic>
          <p:nvPicPr>
            <p:cNvPr id="3" name="Imagem 2" descr="cabeçalho.jpg"/>
            <p:cNvPicPr>
              <a:picLocks noChangeAspect="1"/>
            </p:cNvPicPr>
            <p:nvPr/>
          </p:nvPicPr>
          <p:blipFill>
            <a:blip r:embed="rId3" cstate="print"/>
            <a:srcRect l="7812"/>
            <a:stretch>
              <a:fillRect/>
            </a:stretch>
          </p:blipFill>
          <p:spPr>
            <a:xfrm>
              <a:off x="575143" y="2671842"/>
              <a:ext cx="8786842" cy="1928826"/>
            </a:xfrm>
            <a:prstGeom prst="rect">
              <a:avLst/>
            </a:prstGeom>
          </p:spPr>
        </p:pic>
        <p:sp>
          <p:nvSpPr>
            <p:cNvPr id="7" name="CaixaDeTexto 6"/>
            <p:cNvSpPr txBox="1"/>
            <p:nvPr/>
          </p:nvSpPr>
          <p:spPr>
            <a:xfrm>
              <a:off x="2332136" y="3036091"/>
              <a:ext cx="527285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7200" b="1" dirty="0" smtClean="0">
                  <a:solidFill>
                    <a:schemeClr val="bg1"/>
                  </a:solidFill>
                </a:rPr>
                <a:t>COMO FAZER</a:t>
              </a:r>
              <a:endParaRPr lang="pt-BR" sz="72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5"/>
          <p:cNvSpPr txBox="1"/>
          <p:nvPr/>
        </p:nvSpPr>
        <p:spPr>
          <a:xfrm>
            <a:off x="1835696" y="1837273"/>
            <a:ext cx="58326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/>
              <a:t>O que é sustentabilidade?</a:t>
            </a:r>
            <a:endParaRPr lang="pt-BR" sz="60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611560" y="4154304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/>
              <a:t>É uma questão de </a:t>
            </a:r>
            <a:r>
              <a:rPr lang="pt-BR" sz="4000" b="1" dirty="0" smtClean="0">
                <a:solidFill>
                  <a:srgbClr val="FF0000"/>
                </a:solidFill>
              </a:rPr>
              <a:t>velocidade</a:t>
            </a:r>
            <a:r>
              <a:rPr lang="pt-BR" sz="4000" b="1" dirty="0" smtClean="0"/>
              <a:t>.</a:t>
            </a:r>
            <a:endParaRPr lang="pt-BR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6"/>
          <p:cNvGrpSpPr>
            <a:grpSpLocks/>
          </p:cNvGrpSpPr>
          <p:nvPr/>
        </p:nvGrpSpPr>
        <p:grpSpPr bwMode="auto">
          <a:xfrm>
            <a:off x="4457700" y="4839512"/>
            <a:ext cx="3429000" cy="1857375"/>
            <a:chOff x="4786314" y="4214818"/>
            <a:chExt cx="3429024" cy="1857388"/>
          </a:xfrm>
        </p:grpSpPr>
        <p:sp>
          <p:nvSpPr>
            <p:cNvPr id="3" name="Triângulo isósceles 2"/>
            <p:cNvSpPr/>
            <p:nvPr/>
          </p:nvSpPr>
          <p:spPr>
            <a:xfrm>
              <a:off x="4786314" y="4214818"/>
              <a:ext cx="3429024" cy="1857388"/>
            </a:xfrm>
            <a:prstGeom prst="triangle">
              <a:avLst>
                <a:gd name="adj" fmla="val 71505"/>
              </a:avLst>
            </a:prstGeom>
            <a:ln w="76200"/>
            <a:scene3d>
              <a:camera prst="perspectiveRelaxedModerately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4" name="CaixaDeTexto 13"/>
            <p:cNvSpPr txBox="1">
              <a:spLocks noChangeArrowheads="1"/>
            </p:cNvSpPr>
            <p:nvPr/>
          </p:nvSpPr>
          <p:spPr bwMode="auto">
            <a:xfrm rot="3401660">
              <a:off x="6986661" y="4973470"/>
              <a:ext cx="91884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2400" b="1">
                  <a:solidFill>
                    <a:srgbClr val="FF0000"/>
                  </a:solidFill>
                  <a:latin typeface="Calibri" pitchFamily="34" charset="0"/>
                </a:rPr>
                <a:t>ÉTICA</a:t>
              </a:r>
            </a:p>
          </p:txBody>
        </p:sp>
        <p:sp>
          <p:nvSpPr>
            <p:cNvPr id="5" name="CaixaDeTexto 14"/>
            <p:cNvSpPr txBox="1">
              <a:spLocks noChangeArrowheads="1"/>
            </p:cNvSpPr>
            <p:nvPr/>
          </p:nvSpPr>
          <p:spPr bwMode="auto">
            <a:xfrm rot="-1897448">
              <a:off x="5224801" y="4715993"/>
              <a:ext cx="149739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2400" b="1">
                  <a:solidFill>
                    <a:srgbClr val="FF0000"/>
                  </a:solidFill>
                  <a:latin typeface="Calibri" pitchFamily="34" charset="0"/>
                </a:rPr>
                <a:t>CULTURAL</a:t>
              </a:r>
            </a:p>
          </p:txBody>
        </p:sp>
        <p:sp>
          <p:nvSpPr>
            <p:cNvPr id="6" name="CaixaDeTexto 15"/>
            <p:cNvSpPr txBox="1">
              <a:spLocks noChangeArrowheads="1"/>
            </p:cNvSpPr>
            <p:nvPr/>
          </p:nvSpPr>
          <p:spPr bwMode="auto">
            <a:xfrm>
              <a:off x="5934992" y="5500702"/>
              <a:ext cx="135165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2400" b="1">
                  <a:solidFill>
                    <a:srgbClr val="FF0000"/>
                  </a:solidFill>
                  <a:latin typeface="Calibri" pitchFamily="34" charset="0"/>
                </a:rPr>
                <a:t>POLÍTICA</a:t>
              </a:r>
            </a:p>
          </p:txBody>
        </p:sp>
      </p:grpSp>
      <p:sp>
        <p:nvSpPr>
          <p:cNvPr id="7" name="Retângulo 4"/>
          <p:cNvSpPr>
            <a:spLocks noChangeArrowheads="1"/>
          </p:cNvSpPr>
          <p:nvPr/>
        </p:nvSpPr>
        <p:spPr bwMode="auto">
          <a:xfrm>
            <a:off x="71438" y="1423069"/>
            <a:ext cx="3500437" cy="40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 sz="2600" dirty="0">
                <a:latin typeface="Calibri" pitchFamily="34" charset="0"/>
              </a:rPr>
              <a:t>Gestão Sustentável é aquela que busca, através de boas práticas de governança, realizar suas atividades  </a:t>
            </a:r>
            <a:r>
              <a:rPr lang="pt-BR" sz="2600" dirty="0" err="1">
                <a:latin typeface="Calibri" pitchFamily="34" charset="0"/>
              </a:rPr>
              <a:t>finalísticas</a:t>
            </a:r>
            <a:r>
              <a:rPr lang="pt-BR" sz="2600" dirty="0">
                <a:latin typeface="Calibri" pitchFamily="34" charset="0"/>
              </a:rPr>
              <a:t> de forma economicamente viável, socialmente justa e  ambientalmente correta.</a:t>
            </a:r>
          </a:p>
        </p:txBody>
      </p:sp>
      <p:grpSp>
        <p:nvGrpSpPr>
          <p:cNvPr id="8" name="Grupo 19"/>
          <p:cNvGrpSpPr>
            <a:grpSpLocks/>
          </p:cNvGrpSpPr>
          <p:nvPr/>
        </p:nvGrpSpPr>
        <p:grpSpPr bwMode="auto">
          <a:xfrm>
            <a:off x="3643313" y="2910699"/>
            <a:ext cx="1243012" cy="3675063"/>
            <a:chOff x="3643306" y="2714620"/>
            <a:chExt cx="1243021" cy="3675824"/>
          </a:xfrm>
        </p:grpSpPr>
        <p:sp>
          <p:nvSpPr>
            <p:cNvPr id="9" name="Hexágono 8"/>
            <p:cNvSpPr/>
            <p:nvPr/>
          </p:nvSpPr>
          <p:spPr>
            <a:xfrm>
              <a:off x="3643306" y="2714620"/>
              <a:ext cx="1243021" cy="1071570"/>
            </a:xfrm>
            <a:prstGeom prst="hexagon">
              <a:avLst/>
            </a:prstGeom>
            <a:solidFill>
              <a:srgbClr val="00B050"/>
            </a:solidFill>
            <a:ln>
              <a:solidFill>
                <a:srgbClr val="92D050"/>
              </a:solidFill>
            </a:ln>
            <a:scene3d>
              <a:camera prst="isometricOffAxis1Top"/>
              <a:lightRig rig="threePt" dir="t"/>
            </a:scene3d>
            <a:sp3d extrusionH="3175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/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3643306" y="3357562"/>
              <a:ext cx="513410" cy="3032882"/>
            </a:xfrm>
            <a:prstGeom prst="rect">
              <a:avLst/>
            </a:prstGeom>
            <a:noFill/>
          </p:spPr>
          <p:txBody>
            <a:bodyPr vert="wordArtVert"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b="1" dirty="0">
                  <a:solidFill>
                    <a:schemeClr val="bg1"/>
                  </a:solidFill>
                  <a:latin typeface="+mn-lt"/>
                </a:rPr>
                <a:t>AMBIENTAL</a:t>
              </a:r>
            </a:p>
          </p:txBody>
        </p:sp>
      </p:grpSp>
      <p:grpSp>
        <p:nvGrpSpPr>
          <p:cNvPr id="11" name="Grupo 20"/>
          <p:cNvGrpSpPr>
            <a:grpSpLocks/>
          </p:cNvGrpSpPr>
          <p:nvPr/>
        </p:nvGrpSpPr>
        <p:grpSpPr bwMode="auto">
          <a:xfrm>
            <a:off x="6143625" y="1435912"/>
            <a:ext cx="1243013" cy="3689350"/>
            <a:chOff x="6143636" y="1240294"/>
            <a:chExt cx="1243021" cy="3688904"/>
          </a:xfrm>
        </p:grpSpPr>
        <p:sp>
          <p:nvSpPr>
            <p:cNvPr id="12" name="Hexágono 11"/>
            <p:cNvSpPr/>
            <p:nvPr/>
          </p:nvSpPr>
          <p:spPr>
            <a:xfrm>
              <a:off x="6143636" y="1240294"/>
              <a:ext cx="1243021" cy="1071570"/>
            </a:xfrm>
            <a:prstGeom prst="hexagon">
              <a:avLst/>
            </a:prstGeom>
            <a:scene3d>
              <a:camera prst="isometricOffAxis1Top"/>
              <a:lightRig rig="threePt" dir="t"/>
            </a:scene3d>
            <a:sp3d extrusionH="3175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6172211" y="1883236"/>
              <a:ext cx="513410" cy="3045962"/>
            </a:xfrm>
            <a:prstGeom prst="rect">
              <a:avLst/>
            </a:prstGeom>
            <a:noFill/>
          </p:spPr>
          <p:txBody>
            <a:bodyPr vert="wordArtVert"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b="1" dirty="0">
                  <a:solidFill>
                    <a:schemeClr val="bg1"/>
                  </a:solidFill>
                  <a:latin typeface="+mn-lt"/>
                </a:rPr>
                <a:t>ECONÔMICA</a:t>
              </a:r>
            </a:p>
          </p:txBody>
        </p:sp>
      </p:grpSp>
      <p:grpSp>
        <p:nvGrpSpPr>
          <p:cNvPr id="14" name="Grupo 21"/>
          <p:cNvGrpSpPr>
            <a:grpSpLocks/>
          </p:cNvGrpSpPr>
          <p:nvPr/>
        </p:nvGrpSpPr>
        <p:grpSpPr bwMode="auto">
          <a:xfrm>
            <a:off x="7672388" y="2924987"/>
            <a:ext cx="1243012" cy="3643312"/>
            <a:chOff x="7672409" y="2729369"/>
            <a:chExt cx="1243021" cy="3643338"/>
          </a:xfrm>
        </p:grpSpPr>
        <p:sp>
          <p:nvSpPr>
            <p:cNvPr id="15" name="Hexágono 14"/>
            <p:cNvSpPr/>
            <p:nvPr/>
          </p:nvSpPr>
          <p:spPr>
            <a:xfrm>
              <a:off x="7672409" y="2729369"/>
              <a:ext cx="1243021" cy="1071570"/>
            </a:xfrm>
            <a:prstGeom prst="hexago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scene3d>
              <a:camera prst="isometricOffAxis1Top"/>
              <a:lightRig rig="threePt" dir="t"/>
            </a:scene3d>
            <a:sp3d extrusionH="3175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7672409" y="3372311"/>
              <a:ext cx="513410" cy="3000396"/>
            </a:xfrm>
            <a:prstGeom prst="rect">
              <a:avLst/>
            </a:prstGeom>
            <a:noFill/>
          </p:spPr>
          <p:txBody>
            <a:bodyPr vert="wordArtVert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b="1" dirty="0">
                  <a:solidFill>
                    <a:schemeClr val="bg1"/>
                  </a:solidFill>
                  <a:latin typeface="+mn-lt"/>
                </a:rPr>
                <a:t>SOCIAL</a:t>
              </a:r>
            </a:p>
          </p:txBody>
        </p:sp>
      </p:grpSp>
      <p:sp>
        <p:nvSpPr>
          <p:cNvPr id="17" name="Elipse 16"/>
          <p:cNvSpPr/>
          <p:nvPr/>
        </p:nvSpPr>
        <p:spPr>
          <a:xfrm>
            <a:off x="3714776" y="1124744"/>
            <a:ext cx="5143504" cy="2000264"/>
          </a:xfrm>
          <a:prstGeom prst="ellipse">
            <a:avLst/>
          </a:prstGeom>
          <a:solidFill>
            <a:schemeClr val="accent1">
              <a:alpha val="47000"/>
            </a:schemeClr>
          </a:solidFill>
          <a:ln>
            <a:solidFill>
              <a:schemeClr val="accent1">
                <a:shade val="50000"/>
                <a:alpha val="59000"/>
              </a:schemeClr>
            </a:solidFill>
          </a:ln>
          <a:scene3d>
            <a:camera prst="perspectiveRelaxedModerately" fov="0"/>
            <a:lightRig rig="threePt" dir="t"/>
          </a:scene3d>
          <a:sp3d extrusionH="1905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>
                <a:solidFill>
                  <a:srgbClr val="FF0000"/>
                </a:solidFill>
              </a:rPr>
              <a:t>GESTÃO DA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>
                <a:solidFill>
                  <a:srgbClr val="FF0000"/>
                </a:solidFill>
              </a:rPr>
              <a:t>SUSTENTABILIDADE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4500563" y="1593074"/>
            <a:ext cx="3643312" cy="20320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dirty="0">
                <a:latin typeface="+mn-lt"/>
              </a:rPr>
              <a:t>Gestão da Sustentabilidade não é:</a:t>
            </a:r>
          </a:p>
          <a:p>
            <a:pPr marL="176213" indent="-17621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1400" dirty="0">
                <a:latin typeface="+mn-lt"/>
              </a:rPr>
              <a:t>Assistencialismo ou Filantropia;</a:t>
            </a:r>
          </a:p>
          <a:p>
            <a:pPr marL="176213" indent="-17621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1400" dirty="0">
                <a:latin typeface="+mn-lt"/>
              </a:rPr>
              <a:t>Apenas cumprir as regras legais, mas ir além das mesmas (</a:t>
            </a:r>
            <a:r>
              <a:rPr lang="pt-BR" sz="1400" dirty="0" err="1">
                <a:latin typeface="+mn-lt"/>
              </a:rPr>
              <a:t>beyond</a:t>
            </a:r>
            <a:r>
              <a:rPr lang="pt-BR" sz="1400" dirty="0">
                <a:latin typeface="+mn-lt"/>
              </a:rPr>
              <a:t> </a:t>
            </a:r>
            <a:r>
              <a:rPr lang="pt-BR" sz="1400" dirty="0" err="1">
                <a:latin typeface="+mn-lt"/>
              </a:rPr>
              <a:t>compliance</a:t>
            </a:r>
            <a:r>
              <a:rPr lang="pt-BR" sz="1400" dirty="0">
                <a:latin typeface="+mn-lt"/>
              </a:rPr>
              <a:t>).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dirty="0" smtClean="0">
                <a:latin typeface="+mn-lt"/>
              </a:rPr>
              <a:t>Implementar os conceitos da </a:t>
            </a:r>
            <a:r>
              <a:rPr lang="pt-BR" sz="1400" dirty="0">
                <a:latin typeface="+mn-lt"/>
              </a:rPr>
              <a:t>sustentabilidade corporativa é uma aposta positiva no médio e longo prazo  e esta é uma agenda </a:t>
            </a:r>
            <a:r>
              <a:rPr lang="pt-BR" sz="1400" dirty="0" smtClean="0">
                <a:latin typeface="+mn-lt"/>
              </a:rPr>
              <a:t>fundamental </a:t>
            </a:r>
            <a:r>
              <a:rPr lang="pt-BR" sz="1400" dirty="0">
                <a:latin typeface="+mn-lt"/>
              </a:rPr>
              <a:t>para quem se diferencia pelo seu compromisso com as gerações </a:t>
            </a:r>
            <a:r>
              <a:rPr lang="pt-BR" sz="1400" dirty="0" smtClean="0">
                <a:latin typeface="+mn-lt"/>
              </a:rPr>
              <a:t>futuras.</a:t>
            </a:r>
            <a:endParaRPr lang="pt-BR" sz="1400" dirty="0">
              <a:latin typeface="+mn-lt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0" y="69269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C00000"/>
                </a:solidFill>
              </a:rPr>
              <a:t>Definição</a:t>
            </a:r>
            <a:endParaRPr lang="pt-BR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38"/>
          <p:cNvGrpSpPr>
            <a:grpSpLocks/>
          </p:cNvGrpSpPr>
          <p:nvPr/>
        </p:nvGrpSpPr>
        <p:grpSpPr bwMode="auto">
          <a:xfrm>
            <a:off x="2527300" y="1428750"/>
            <a:ext cx="3124200" cy="857250"/>
            <a:chOff x="4643438" y="642918"/>
            <a:chExt cx="3125329" cy="857256"/>
          </a:xfrm>
        </p:grpSpPr>
        <p:pic>
          <p:nvPicPr>
            <p:cNvPr id="3" name="Imagem 2" descr="observe.JPG"/>
            <p:cNvPicPr>
              <a:picLocks noChangeAspect="1"/>
            </p:cNvPicPr>
            <p:nvPr/>
          </p:nvPicPr>
          <p:blipFill>
            <a:blip r:embed="rId2" cstate="print"/>
            <a:srcRect r="74242" b="81761"/>
            <a:stretch>
              <a:fillRect/>
            </a:stretch>
          </p:blipFill>
          <p:spPr bwMode="auto">
            <a:xfrm>
              <a:off x="4643438" y="642918"/>
              <a:ext cx="971557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CaixaDeTexto 32"/>
            <p:cNvSpPr txBox="1">
              <a:spLocks noChangeArrowheads="1"/>
            </p:cNvSpPr>
            <p:nvPr/>
          </p:nvSpPr>
          <p:spPr bwMode="auto">
            <a:xfrm>
              <a:off x="5643570" y="717603"/>
              <a:ext cx="2125197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4000" b="1">
                  <a:solidFill>
                    <a:srgbClr val="C00000"/>
                  </a:solidFill>
                  <a:latin typeface="Calibri" pitchFamily="34" charset="0"/>
                </a:rPr>
                <a:t>Observar</a:t>
              </a:r>
            </a:p>
          </p:txBody>
        </p:sp>
      </p:grpSp>
      <p:grpSp>
        <p:nvGrpSpPr>
          <p:cNvPr id="5" name="Grupo 59"/>
          <p:cNvGrpSpPr>
            <a:grpSpLocks/>
          </p:cNvGrpSpPr>
          <p:nvPr/>
        </p:nvGrpSpPr>
        <p:grpSpPr bwMode="auto">
          <a:xfrm>
            <a:off x="2670175" y="2214563"/>
            <a:ext cx="3419475" cy="1000125"/>
            <a:chOff x="4143372" y="1429530"/>
            <a:chExt cx="3419817" cy="999338"/>
          </a:xfrm>
        </p:grpSpPr>
        <p:grpSp>
          <p:nvGrpSpPr>
            <p:cNvPr id="6" name="Grupo 39"/>
            <p:cNvGrpSpPr>
              <a:grpSpLocks/>
            </p:cNvGrpSpPr>
            <p:nvPr/>
          </p:nvGrpSpPr>
          <p:grpSpPr bwMode="auto">
            <a:xfrm>
              <a:off x="4143372" y="1720982"/>
              <a:ext cx="3419817" cy="707886"/>
              <a:chOff x="4786314" y="1643050"/>
              <a:chExt cx="3419817" cy="707886"/>
            </a:xfrm>
          </p:grpSpPr>
          <p:sp>
            <p:nvSpPr>
              <p:cNvPr id="8" name="Retângulo 5"/>
              <p:cNvSpPr/>
              <p:nvPr/>
            </p:nvSpPr>
            <p:spPr>
              <a:xfrm>
                <a:off x="4786314" y="1654571"/>
                <a:ext cx="655704" cy="685261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9600" dirty="0">
                    <a:solidFill>
                      <a:schemeClr val="tx1"/>
                    </a:solidFill>
                    <a:latin typeface="Algerian" pitchFamily="82" charset="0"/>
                  </a:rPr>
                  <a:t>?</a:t>
                </a:r>
              </a:p>
            </p:txBody>
          </p:sp>
          <p:sp>
            <p:nvSpPr>
              <p:cNvPr id="9" name="CaixaDeTexto 33"/>
              <p:cNvSpPr txBox="1">
                <a:spLocks noChangeArrowheads="1"/>
              </p:cNvSpPr>
              <p:nvPr/>
            </p:nvSpPr>
            <p:spPr bwMode="auto">
              <a:xfrm>
                <a:off x="5643570" y="1643050"/>
                <a:ext cx="2562561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4000" b="1">
                    <a:solidFill>
                      <a:srgbClr val="C00000"/>
                    </a:solidFill>
                    <a:latin typeface="Calibri" pitchFamily="34" charset="0"/>
                  </a:rPr>
                  <a:t>Questionar</a:t>
                </a:r>
              </a:p>
            </p:txBody>
          </p:sp>
        </p:grpSp>
        <p:cxnSp>
          <p:nvCxnSpPr>
            <p:cNvPr id="7" name="Conector de seta reta 6"/>
            <p:cNvCxnSpPr/>
            <p:nvPr/>
          </p:nvCxnSpPr>
          <p:spPr>
            <a:xfrm rot="5400000">
              <a:off x="5142993" y="1642880"/>
              <a:ext cx="428288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upo 60"/>
          <p:cNvGrpSpPr>
            <a:grpSpLocks/>
          </p:cNvGrpSpPr>
          <p:nvPr/>
        </p:nvGrpSpPr>
        <p:grpSpPr bwMode="auto">
          <a:xfrm>
            <a:off x="2527300" y="3143250"/>
            <a:ext cx="2233613" cy="1071563"/>
            <a:chOff x="4000496" y="2357430"/>
            <a:chExt cx="2234829" cy="1071570"/>
          </a:xfrm>
        </p:grpSpPr>
        <p:grpSp>
          <p:nvGrpSpPr>
            <p:cNvPr id="11" name="Grupo 40"/>
            <p:cNvGrpSpPr>
              <a:grpSpLocks/>
            </p:cNvGrpSpPr>
            <p:nvPr/>
          </p:nvGrpSpPr>
          <p:grpSpPr bwMode="auto">
            <a:xfrm>
              <a:off x="4000496" y="2721114"/>
              <a:ext cx="2234829" cy="707886"/>
              <a:chOff x="4643438" y="2643182"/>
              <a:chExt cx="2234829" cy="707886"/>
            </a:xfrm>
          </p:grpSpPr>
          <p:grpSp>
            <p:nvGrpSpPr>
              <p:cNvPr id="13" name="Grupo 18"/>
              <p:cNvGrpSpPr>
                <a:grpSpLocks/>
              </p:cNvGrpSpPr>
              <p:nvPr/>
            </p:nvGrpSpPr>
            <p:grpSpPr bwMode="auto">
              <a:xfrm>
                <a:off x="4643438" y="2654223"/>
                <a:ext cx="928694" cy="685805"/>
                <a:chOff x="4643438" y="3071810"/>
                <a:chExt cx="1214446" cy="857256"/>
              </a:xfrm>
            </p:grpSpPr>
            <p:sp>
              <p:nvSpPr>
                <p:cNvPr id="15" name="Retângulo 14"/>
                <p:cNvSpPr/>
                <p:nvPr/>
              </p:nvSpPr>
              <p:spPr>
                <a:xfrm>
                  <a:off x="4857379" y="3071719"/>
                  <a:ext cx="787217" cy="857256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9600" dirty="0">
                    <a:solidFill>
                      <a:schemeClr val="tx1"/>
                    </a:solidFill>
                    <a:latin typeface="Algerian" pitchFamily="82" charset="0"/>
                  </a:endParaRPr>
                </a:p>
              </p:txBody>
            </p:sp>
            <p:cxnSp>
              <p:nvCxnSpPr>
                <p:cNvPr id="16" name="Conector de seta reta 15"/>
                <p:cNvCxnSpPr/>
                <p:nvPr/>
              </p:nvCxnSpPr>
              <p:spPr>
                <a:xfrm>
                  <a:off x="4643438" y="3355487"/>
                  <a:ext cx="1215099" cy="1984"/>
                </a:xfrm>
                <a:prstGeom prst="straightConnector1">
                  <a:avLst/>
                </a:prstGeom>
                <a:ln w="57150" cmpd="sng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Conector de seta reta 16"/>
                <p:cNvCxnSpPr/>
                <p:nvPr/>
              </p:nvCxnSpPr>
              <p:spPr>
                <a:xfrm rot="10800000">
                  <a:off x="4643438" y="3641239"/>
                  <a:ext cx="1215099" cy="1984"/>
                </a:xfrm>
                <a:prstGeom prst="straightConnector1">
                  <a:avLst/>
                </a:prstGeom>
                <a:ln w="57150" cmpd="sng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" name="CaixaDeTexto 34"/>
              <p:cNvSpPr txBox="1">
                <a:spLocks noChangeArrowheads="1"/>
              </p:cNvSpPr>
              <p:nvPr/>
            </p:nvSpPr>
            <p:spPr bwMode="auto">
              <a:xfrm>
                <a:off x="5643570" y="2643182"/>
                <a:ext cx="1234697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2000" b="1">
                    <a:solidFill>
                      <a:srgbClr val="C00000"/>
                    </a:solidFill>
                    <a:latin typeface="Calibri" pitchFamily="34" charset="0"/>
                  </a:rPr>
                  <a:t>Criar</a:t>
                </a:r>
              </a:p>
              <a:p>
                <a:r>
                  <a:rPr lang="pt-BR" sz="2000" b="1">
                    <a:solidFill>
                      <a:srgbClr val="C00000"/>
                    </a:solidFill>
                    <a:latin typeface="Calibri" pitchFamily="34" charset="0"/>
                  </a:rPr>
                  <a:t>Hipóteses</a:t>
                </a:r>
              </a:p>
            </p:txBody>
          </p:sp>
        </p:grpSp>
        <p:cxnSp>
          <p:nvCxnSpPr>
            <p:cNvPr id="12" name="Conector de seta reta 11"/>
            <p:cNvCxnSpPr/>
            <p:nvPr/>
          </p:nvCxnSpPr>
          <p:spPr>
            <a:xfrm rot="5400000">
              <a:off x="5145028" y="2570950"/>
              <a:ext cx="428628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o 61"/>
          <p:cNvGrpSpPr>
            <a:grpSpLocks/>
          </p:cNvGrpSpPr>
          <p:nvPr/>
        </p:nvGrpSpPr>
        <p:grpSpPr bwMode="auto">
          <a:xfrm>
            <a:off x="2527300" y="4286250"/>
            <a:ext cx="2627313" cy="1120775"/>
            <a:chOff x="4000496" y="3500438"/>
            <a:chExt cx="2627437" cy="1120927"/>
          </a:xfrm>
        </p:grpSpPr>
        <p:grpSp>
          <p:nvGrpSpPr>
            <p:cNvPr id="19" name="Grupo 41"/>
            <p:cNvGrpSpPr>
              <a:grpSpLocks/>
            </p:cNvGrpSpPr>
            <p:nvPr/>
          </p:nvGrpSpPr>
          <p:grpSpPr bwMode="auto">
            <a:xfrm>
              <a:off x="4000496" y="3649808"/>
              <a:ext cx="2627437" cy="971557"/>
              <a:chOff x="4643438" y="3571876"/>
              <a:chExt cx="2627437" cy="971557"/>
            </a:xfrm>
          </p:grpSpPr>
          <p:pic>
            <p:nvPicPr>
              <p:cNvPr id="21" name="Imagem 21" descr="observe.JPG"/>
              <p:cNvPicPr>
                <a:picLocks noChangeAspect="1"/>
              </p:cNvPicPr>
              <p:nvPr/>
            </p:nvPicPr>
            <p:blipFill>
              <a:blip r:embed="rId2" cstate="print"/>
              <a:srcRect t="60796" r="75758" b="18533"/>
              <a:stretch>
                <a:fillRect/>
              </a:stretch>
            </p:blipFill>
            <p:spPr bwMode="auto">
              <a:xfrm>
                <a:off x="4643438" y="3571876"/>
                <a:ext cx="914407" cy="971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" name="CaixaDeTexto 35"/>
              <p:cNvSpPr txBox="1">
                <a:spLocks noChangeArrowheads="1"/>
              </p:cNvSpPr>
              <p:nvPr/>
            </p:nvSpPr>
            <p:spPr bwMode="auto">
              <a:xfrm>
                <a:off x="5643570" y="3857599"/>
                <a:ext cx="162730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2000" b="1">
                    <a:solidFill>
                      <a:srgbClr val="C00000"/>
                    </a:solidFill>
                    <a:latin typeface="Calibri" pitchFamily="34" charset="0"/>
                  </a:rPr>
                  <a:t>Experimentar</a:t>
                </a:r>
              </a:p>
            </p:txBody>
          </p:sp>
        </p:grpSp>
        <p:cxnSp>
          <p:nvCxnSpPr>
            <p:cNvPr id="20" name="Conector de seta reta 19"/>
            <p:cNvCxnSpPr/>
            <p:nvPr/>
          </p:nvCxnSpPr>
          <p:spPr>
            <a:xfrm rot="5400000">
              <a:off x="5144325" y="3713986"/>
              <a:ext cx="428683" cy="158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upo 62"/>
          <p:cNvGrpSpPr>
            <a:grpSpLocks/>
          </p:cNvGrpSpPr>
          <p:nvPr/>
        </p:nvGrpSpPr>
        <p:grpSpPr bwMode="auto">
          <a:xfrm>
            <a:off x="2690813" y="5143500"/>
            <a:ext cx="4881562" cy="1136650"/>
            <a:chOff x="4164383" y="4357694"/>
            <a:chExt cx="4881946" cy="1136514"/>
          </a:xfrm>
        </p:grpSpPr>
        <p:grpSp>
          <p:nvGrpSpPr>
            <p:cNvPr id="24" name="Grupo 42"/>
            <p:cNvGrpSpPr>
              <a:grpSpLocks/>
            </p:cNvGrpSpPr>
            <p:nvPr/>
          </p:nvGrpSpPr>
          <p:grpSpPr bwMode="auto">
            <a:xfrm>
              <a:off x="4164383" y="4786322"/>
              <a:ext cx="2380514" cy="707886"/>
              <a:chOff x="4807325" y="4714884"/>
              <a:chExt cx="2380514" cy="707886"/>
            </a:xfrm>
          </p:grpSpPr>
          <p:sp>
            <p:nvSpPr>
              <p:cNvPr id="30" name="Retângulo 29"/>
              <p:cNvSpPr/>
              <p:nvPr/>
            </p:nvSpPr>
            <p:spPr>
              <a:xfrm>
                <a:off x="4807325" y="4725942"/>
                <a:ext cx="600122" cy="685718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ü"/>
                  <a:defRPr/>
                </a:pPr>
                <a:r>
                  <a:rPr lang="pt-BR" sz="9600" dirty="0">
                    <a:solidFill>
                      <a:schemeClr val="tx1"/>
                    </a:solidFill>
                    <a:latin typeface="Algerian" pitchFamily="82" charset="0"/>
                  </a:rPr>
                  <a:t> </a:t>
                </a:r>
              </a:p>
            </p:txBody>
          </p:sp>
          <p:sp>
            <p:nvSpPr>
              <p:cNvPr id="31" name="CaixaDeTexto 36"/>
              <p:cNvSpPr txBox="1">
                <a:spLocks noChangeArrowheads="1"/>
              </p:cNvSpPr>
              <p:nvPr/>
            </p:nvSpPr>
            <p:spPr bwMode="auto">
              <a:xfrm>
                <a:off x="5643570" y="4714884"/>
                <a:ext cx="1544269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2000" b="1">
                    <a:solidFill>
                      <a:srgbClr val="C00000"/>
                    </a:solidFill>
                    <a:latin typeface="Calibri" pitchFamily="34" charset="0"/>
                  </a:rPr>
                  <a:t>Confirmar as</a:t>
                </a:r>
              </a:p>
              <a:p>
                <a:r>
                  <a:rPr lang="pt-BR" sz="2000" b="1">
                    <a:solidFill>
                      <a:srgbClr val="C00000"/>
                    </a:solidFill>
                    <a:latin typeface="Calibri" pitchFamily="34" charset="0"/>
                  </a:rPr>
                  <a:t>Hipóteses</a:t>
                </a:r>
              </a:p>
            </p:txBody>
          </p:sp>
        </p:grpSp>
        <p:grpSp>
          <p:nvGrpSpPr>
            <p:cNvPr id="25" name="Grupo 43"/>
            <p:cNvGrpSpPr>
              <a:grpSpLocks/>
            </p:cNvGrpSpPr>
            <p:nvPr/>
          </p:nvGrpSpPr>
          <p:grpSpPr bwMode="auto">
            <a:xfrm>
              <a:off x="6900038" y="4786322"/>
              <a:ext cx="2146291" cy="707886"/>
              <a:chOff x="7542980" y="4714884"/>
              <a:chExt cx="2146291" cy="707886"/>
            </a:xfrm>
          </p:grpSpPr>
          <p:sp>
            <p:nvSpPr>
              <p:cNvPr id="28" name="Retângulo 27"/>
              <p:cNvSpPr/>
              <p:nvPr/>
            </p:nvSpPr>
            <p:spPr>
              <a:xfrm>
                <a:off x="7542802" y="4714830"/>
                <a:ext cx="601710" cy="685718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6000" b="1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X</a:t>
                </a:r>
              </a:p>
            </p:txBody>
          </p:sp>
          <p:sp>
            <p:nvSpPr>
              <p:cNvPr id="29" name="CaixaDeTexto 37"/>
              <p:cNvSpPr txBox="1">
                <a:spLocks noChangeArrowheads="1"/>
              </p:cNvSpPr>
              <p:nvPr/>
            </p:nvSpPr>
            <p:spPr bwMode="auto">
              <a:xfrm>
                <a:off x="8385581" y="4714884"/>
                <a:ext cx="1303690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2000" b="1">
                    <a:solidFill>
                      <a:srgbClr val="C00000"/>
                    </a:solidFill>
                    <a:latin typeface="Calibri" pitchFamily="34" charset="0"/>
                  </a:rPr>
                  <a:t>Rejeitar as</a:t>
                </a:r>
              </a:p>
              <a:p>
                <a:r>
                  <a:rPr lang="pt-BR" sz="2000" b="1">
                    <a:solidFill>
                      <a:srgbClr val="C00000"/>
                    </a:solidFill>
                    <a:latin typeface="Calibri" pitchFamily="34" charset="0"/>
                  </a:rPr>
                  <a:t>Hipóteses</a:t>
                </a:r>
              </a:p>
            </p:txBody>
          </p:sp>
        </p:grpSp>
        <p:cxnSp>
          <p:nvCxnSpPr>
            <p:cNvPr id="26" name="Conector de seta reta 25"/>
            <p:cNvCxnSpPr/>
            <p:nvPr/>
          </p:nvCxnSpPr>
          <p:spPr>
            <a:xfrm rot="5400000">
              <a:off x="5144784" y="4571187"/>
              <a:ext cx="428574" cy="158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Forma 26"/>
            <p:cNvCxnSpPr/>
            <p:nvPr/>
          </p:nvCxnSpPr>
          <p:spPr>
            <a:xfrm>
              <a:off x="5358277" y="4500552"/>
              <a:ext cx="3035539" cy="285716"/>
            </a:xfrm>
            <a:prstGeom prst="bentConnector2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Forma 53"/>
          <p:cNvCxnSpPr/>
          <p:nvPr/>
        </p:nvCxnSpPr>
        <p:spPr>
          <a:xfrm rot="10800000">
            <a:off x="4760913" y="3860800"/>
            <a:ext cx="2409825" cy="1711325"/>
          </a:xfrm>
          <a:prstGeom prst="bentConnector3">
            <a:avLst>
              <a:gd name="adj1" fmla="val 403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upo 74"/>
          <p:cNvGrpSpPr>
            <a:grpSpLocks/>
          </p:cNvGrpSpPr>
          <p:nvPr/>
        </p:nvGrpSpPr>
        <p:grpSpPr bwMode="auto">
          <a:xfrm>
            <a:off x="2286000" y="1357313"/>
            <a:ext cx="6686550" cy="2928937"/>
            <a:chOff x="2285984" y="1357298"/>
            <a:chExt cx="6686531" cy="2928958"/>
          </a:xfrm>
        </p:grpSpPr>
        <p:sp>
          <p:nvSpPr>
            <p:cNvPr id="35" name="Retângulo 34"/>
            <p:cNvSpPr/>
            <p:nvPr/>
          </p:nvSpPr>
          <p:spPr>
            <a:xfrm>
              <a:off x="2285984" y="1357298"/>
              <a:ext cx="5214923" cy="29289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36" name="Retângulo 68"/>
            <p:cNvSpPr>
              <a:spLocks noChangeArrowheads="1"/>
            </p:cNvSpPr>
            <p:nvPr/>
          </p:nvSpPr>
          <p:spPr bwMode="auto">
            <a:xfrm>
              <a:off x="7500958" y="2590945"/>
              <a:ext cx="147155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2400" b="1">
                  <a:solidFill>
                    <a:srgbClr val="C00000"/>
                  </a:solidFill>
                  <a:latin typeface="Calibri" pitchFamily="34" charset="0"/>
                </a:rPr>
                <a:t>PLANEJAR</a:t>
              </a:r>
              <a:endParaRPr lang="pt-BR" sz="2400">
                <a:latin typeface="Calibri" pitchFamily="34" charset="0"/>
              </a:endParaRPr>
            </a:p>
          </p:txBody>
        </p:sp>
      </p:grpSp>
      <p:grpSp>
        <p:nvGrpSpPr>
          <p:cNvPr id="37" name="Grupo 75"/>
          <p:cNvGrpSpPr>
            <a:grpSpLocks/>
          </p:cNvGrpSpPr>
          <p:nvPr/>
        </p:nvGrpSpPr>
        <p:grpSpPr bwMode="auto">
          <a:xfrm>
            <a:off x="2286000" y="4357688"/>
            <a:ext cx="6858000" cy="1000125"/>
            <a:chOff x="2285984" y="4357694"/>
            <a:chExt cx="6858048" cy="1000132"/>
          </a:xfrm>
        </p:grpSpPr>
        <p:sp>
          <p:nvSpPr>
            <p:cNvPr id="38" name="Retângulo 70"/>
            <p:cNvSpPr>
              <a:spLocks noChangeArrowheads="1"/>
            </p:cNvSpPr>
            <p:nvPr/>
          </p:nvSpPr>
          <p:spPr bwMode="auto">
            <a:xfrm>
              <a:off x="7500958" y="4626928"/>
              <a:ext cx="164307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2400" b="1">
                  <a:solidFill>
                    <a:srgbClr val="C00000"/>
                  </a:solidFill>
                  <a:latin typeface="Calibri" pitchFamily="34" charset="0"/>
                </a:rPr>
                <a:t>FAZER</a:t>
              </a:r>
              <a:endParaRPr lang="pt-BR" sz="2400">
                <a:latin typeface="Calibri" pitchFamily="34" charset="0"/>
              </a:endParaRPr>
            </a:p>
          </p:txBody>
        </p:sp>
        <p:sp>
          <p:nvSpPr>
            <p:cNvPr id="39" name="Retângulo 38"/>
            <p:cNvSpPr/>
            <p:nvPr/>
          </p:nvSpPr>
          <p:spPr>
            <a:xfrm>
              <a:off x="2285984" y="4357694"/>
              <a:ext cx="5214975" cy="100013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grpSp>
        <p:nvGrpSpPr>
          <p:cNvPr id="40" name="Grupo 76"/>
          <p:cNvGrpSpPr>
            <a:grpSpLocks/>
          </p:cNvGrpSpPr>
          <p:nvPr/>
        </p:nvGrpSpPr>
        <p:grpSpPr bwMode="auto">
          <a:xfrm>
            <a:off x="2286000" y="5429250"/>
            <a:ext cx="6858000" cy="1000125"/>
            <a:chOff x="2285984" y="5429264"/>
            <a:chExt cx="6858048" cy="1000132"/>
          </a:xfrm>
        </p:grpSpPr>
        <p:sp>
          <p:nvSpPr>
            <p:cNvPr id="41" name="Retângulo 40"/>
            <p:cNvSpPr/>
            <p:nvPr/>
          </p:nvSpPr>
          <p:spPr>
            <a:xfrm>
              <a:off x="2285984" y="5429264"/>
              <a:ext cx="5214975" cy="100013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42" name="Retângulo 73"/>
            <p:cNvSpPr>
              <a:spLocks noChangeArrowheads="1"/>
            </p:cNvSpPr>
            <p:nvPr/>
          </p:nvSpPr>
          <p:spPr bwMode="auto">
            <a:xfrm>
              <a:off x="7500958" y="5698498"/>
              <a:ext cx="164307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2400" b="1">
                  <a:solidFill>
                    <a:srgbClr val="C00000"/>
                  </a:solidFill>
                  <a:latin typeface="Calibri" pitchFamily="34" charset="0"/>
                </a:rPr>
                <a:t>CHECAR</a:t>
              </a:r>
              <a:endParaRPr lang="pt-BR" sz="2400">
                <a:latin typeface="Calibri" pitchFamily="34" charset="0"/>
              </a:endParaRPr>
            </a:p>
          </p:txBody>
        </p:sp>
      </p:grpSp>
      <p:grpSp>
        <p:nvGrpSpPr>
          <p:cNvPr id="43" name="Grupo 80"/>
          <p:cNvGrpSpPr>
            <a:grpSpLocks/>
          </p:cNvGrpSpPr>
          <p:nvPr/>
        </p:nvGrpSpPr>
        <p:grpSpPr bwMode="auto">
          <a:xfrm>
            <a:off x="142875" y="1758950"/>
            <a:ext cx="2054225" cy="4384675"/>
            <a:chOff x="142844" y="1759196"/>
            <a:chExt cx="2054666" cy="4384448"/>
          </a:xfrm>
        </p:grpSpPr>
        <p:grpSp>
          <p:nvGrpSpPr>
            <p:cNvPr id="44" name="Grupo 66"/>
            <p:cNvGrpSpPr>
              <a:grpSpLocks/>
            </p:cNvGrpSpPr>
            <p:nvPr/>
          </p:nvGrpSpPr>
          <p:grpSpPr bwMode="auto">
            <a:xfrm>
              <a:off x="142844" y="2742291"/>
              <a:ext cx="1866900" cy="2636712"/>
              <a:chOff x="1000100" y="2571744"/>
              <a:chExt cx="1866900" cy="2636712"/>
            </a:xfrm>
          </p:grpSpPr>
          <p:pic>
            <p:nvPicPr>
              <p:cNvPr id="47" name="Picture 2" descr="https://encrypted-tbn3.gstatic.com/images?q=tbn:ANd9GcQOZWsfBnpUn6AHWI88IbWD0aufll2kzMTlqWcRvLG4n3RzpcBV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000100" y="2571744"/>
                <a:ext cx="1866900" cy="18859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8" name="CaixaDeTexto 65"/>
              <p:cNvSpPr txBox="1">
                <a:spLocks noChangeArrowheads="1"/>
              </p:cNvSpPr>
              <p:nvPr/>
            </p:nvSpPr>
            <p:spPr bwMode="auto">
              <a:xfrm>
                <a:off x="1285852" y="4500570"/>
                <a:ext cx="1241174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4000" b="1">
                    <a:solidFill>
                      <a:srgbClr val="C00000"/>
                    </a:solidFill>
                    <a:latin typeface="Calibri" pitchFamily="34" charset="0"/>
                  </a:rPr>
                  <a:t>AGIR</a:t>
                </a:r>
              </a:p>
            </p:txBody>
          </p:sp>
        </p:grpSp>
        <p:sp>
          <p:nvSpPr>
            <p:cNvPr id="45" name="Forma livre 44"/>
            <p:cNvSpPr/>
            <p:nvPr/>
          </p:nvSpPr>
          <p:spPr>
            <a:xfrm>
              <a:off x="1214637" y="5273739"/>
              <a:ext cx="982873" cy="869905"/>
            </a:xfrm>
            <a:custGeom>
              <a:avLst/>
              <a:gdLst>
                <a:gd name="connsiteX0" fmla="*/ 1283110 w 1283110"/>
                <a:gd name="connsiteY0" fmla="*/ 870155 h 870155"/>
                <a:gd name="connsiteX1" fmla="*/ 294968 w 1283110"/>
                <a:gd name="connsiteY1" fmla="*/ 693174 h 870155"/>
                <a:gd name="connsiteX2" fmla="*/ 0 w 1283110"/>
                <a:gd name="connsiteY2" fmla="*/ 0 h 870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3110" h="870155">
                  <a:moveTo>
                    <a:pt x="1283110" y="870155"/>
                  </a:moveTo>
                  <a:cubicBezTo>
                    <a:pt x="895965" y="854177"/>
                    <a:pt x="508820" y="838200"/>
                    <a:pt x="294968" y="693174"/>
                  </a:cubicBezTo>
                  <a:cubicBezTo>
                    <a:pt x="81116" y="548148"/>
                    <a:pt x="76200" y="196645"/>
                    <a:pt x="0" y="0"/>
                  </a:cubicBezTo>
                </a:path>
              </a:pathLst>
            </a:cu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46" name="Forma livre 45"/>
            <p:cNvSpPr/>
            <p:nvPr/>
          </p:nvSpPr>
          <p:spPr>
            <a:xfrm rot="5400000">
              <a:off x="1201258" y="1701122"/>
              <a:ext cx="884192" cy="1000340"/>
            </a:xfrm>
            <a:custGeom>
              <a:avLst/>
              <a:gdLst>
                <a:gd name="connsiteX0" fmla="*/ 1283110 w 1283110"/>
                <a:gd name="connsiteY0" fmla="*/ 870155 h 870155"/>
                <a:gd name="connsiteX1" fmla="*/ 294968 w 1283110"/>
                <a:gd name="connsiteY1" fmla="*/ 693174 h 870155"/>
                <a:gd name="connsiteX2" fmla="*/ 0 w 1283110"/>
                <a:gd name="connsiteY2" fmla="*/ 0 h 870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3110" h="870155">
                  <a:moveTo>
                    <a:pt x="1283110" y="870155"/>
                  </a:moveTo>
                  <a:cubicBezTo>
                    <a:pt x="895965" y="854177"/>
                    <a:pt x="508820" y="838200"/>
                    <a:pt x="294968" y="693174"/>
                  </a:cubicBezTo>
                  <a:cubicBezTo>
                    <a:pt x="81116" y="548148"/>
                    <a:pt x="76200" y="196645"/>
                    <a:pt x="0" y="0"/>
                  </a:cubicBezTo>
                </a:path>
              </a:pathLst>
            </a:cu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sp>
        <p:nvSpPr>
          <p:cNvPr id="49" name="CaixaDeTexto 48"/>
          <p:cNvSpPr txBox="1"/>
          <p:nvPr/>
        </p:nvSpPr>
        <p:spPr>
          <a:xfrm>
            <a:off x="0" y="69269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C00000"/>
                </a:solidFill>
              </a:rPr>
              <a:t>Como por em Prática?</a:t>
            </a:r>
            <a:endParaRPr lang="pt-BR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899592" y="2113692"/>
            <a:ext cx="2051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RDC 306</a:t>
            </a:r>
            <a:endParaRPr lang="pt-BR" sz="2800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3563888" y="5157192"/>
            <a:ext cx="33123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 smtClean="0"/>
              <a:t>Lei 9.605/1998</a:t>
            </a:r>
            <a:endParaRPr lang="pt-BR" sz="2200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3563888" y="3284984"/>
            <a:ext cx="31683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 smtClean="0"/>
              <a:t>Lei 12.305/2010 (3R)</a:t>
            </a:r>
            <a:endParaRPr lang="pt-BR" sz="2200" b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3563888" y="4222249"/>
            <a:ext cx="31683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 smtClean="0"/>
              <a:t>Decreto 5.940/2006</a:t>
            </a:r>
            <a:endParaRPr lang="pt-BR" sz="2200" b="1" dirty="0"/>
          </a:p>
        </p:txBody>
      </p:sp>
      <p:grpSp>
        <p:nvGrpSpPr>
          <p:cNvPr id="15" name="Grupo 14"/>
          <p:cNvGrpSpPr/>
          <p:nvPr/>
        </p:nvGrpSpPr>
        <p:grpSpPr>
          <a:xfrm>
            <a:off x="2699792" y="2011487"/>
            <a:ext cx="5472608" cy="769441"/>
            <a:chOff x="2699792" y="2011487"/>
            <a:chExt cx="5472608" cy="769441"/>
          </a:xfrm>
        </p:grpSpPr>
        <p:sp>
          <p:nvSpPr>
            <p:cNvPr id="9" name="CaixaDeTexto 8"/>
            <p:cNvSpPr txBox="1"/>
            <p:nvPr/>
          </p:nvSpPr>
          <p:spPr>
            <a:xfrm>
              <a:off x="3275856" y="2011487"/>
              <a:ext cx="489654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200" b="1" dirty="0" smtClean="0"/>
                <a:t>Plano de Gerenciamento de Resíduos de Serviços de Saúde</a:t>
              </a:r>
              <a:endParaRPr lang="pt-BR" sz="2200" b="1" dirty="0"/>
            </a:p>
          </p:txBody>
        </p:sp>
        <p:sp>
          <p:nvSpPr>
            <p:cNvPr id="10" name="Seta para a direita 9"/>
            <p:cNvSpPr/>
            <p:nvPr/>
          </p:nvSpPr>
          <p:spPr>
            <a:xfrm>
              <a:off x="2699792" y="2348880"/>
              <a:ext cx="432048" cy="14401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2" name="Seta em curva para a esquerda 11"/>
          <p:cNvSpPr/>
          <p:nvPr/>
        </p:nvSpPr>
        <p:spPr>
          <a:xfrm>
            <a:off x="6804248" y="2564904"/>
            <a:ext cx="576064" cy="108012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3" name="Seta em curva para a direita 12"/>
          <p:cNvSpPr/>
          <p:nvPr/>
        </p:nvSpPr>
        <p:spPr>
          <a:xfrm>
            <a:off x="2555776" y="3573016"/>
            <a:ext cx="576064" cy="100811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Seta em curva para a esquerda 13">
            <a:hlinkClick r:id="rId2" action="ppaction://hlinksldjump"/>
          </p:cNvPr>
          <p:cNvSpPr/>
          <p:nvPr/>
        </p:nvSpPr>
        <p:spPr>
          <a:xfrm>
            <a:off x="6804248" y="4365104"/>
            <a:ext cx="576064" cy="115212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0" y="83845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C00000"/>
                </a:solidFill>
              </a:rPr>
              <a:t>Instrumentos Legais</a:t>
            </a:r>
            <a:endParaRPr lang="pt-BR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/>
          <p:cNvSpPr txBox="1"/>
          <p:nvPr/>
        </p:nvSpPr>
        <p:spPr>
          <a:xfrm>
            <a:off x="395536" y="5373216"/>
            <a:ext cx="2988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Redução de Resíduos Químicos</a:t>
            </a:r>
            <a:endParaRPr lang="pt-BR" sz="2800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35496" y="1844824"/>
            <a:ext cx="2051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35T/ano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843808" y="3016116"/>
            <a:ext cx="3168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Processo </a:t>
            </a:r>
            <a:r>
              <a:rPr lang="pt-BR" sz="2400" b="1" dirty="0" err="1" smtClean="0"/>
              <a:t>Oxidativo</a:t>
            </a:r>
            <a:r>
              <a:rPr lang="pt-BR" sz="2400" b="1" dirty="0" smtClean="0"/>
              <a:t> Avançado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843808" y="4212376"/>
            <a:ext cx="31683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 smtClean="0"/>
              <a:t>Laboratório de Tratamento de Resíduos Químicos</a:t>
            </a:r>
            <a:endParaRPr lang="pt-BR" sz="2200" b="1" dirty="0"/>
          </a:p>
        </p:txBody>
      </p:sp>
      <p:grpSp>
        <p:nvGrpSpPr>
          <p:cNvPr id="2" name="Grupo 14"/>
          <p:cNvGrpSpPr/>
          <p:nvPr/>
        </p:nvGrpSpPr>
        <p:grpSpPr>
          <a:xfrm>
            <a:off x="1979712" y="1937157"/>
            <a:ext cx="3528392" cy="430887"/>
            <a:chOff x="2699792" y="2206025"/>
            <a:chExt cx="3528392" cy="430887"/>
          </a:xfrm>
        </p:grpSpPr>
        <p:sp>
          <p:nvSpPr>
            <p:cNvPr id="9" name="CaixaDeTexto 8"/>
            <p:cNvSpPr txBox="1"/>
            <p:nvPr/>
          </p:nvSpPr>
          <p:spPr>
            <a:xfrm>
              <a:off x="3275856" y="2206025"/>
              <a:ext cx="295232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200" b="1" dirty="0" smtClean="0"/>
                <a:t>~ 80% Água</a:t>
              </a:r>
            </a:p>
          </p:txBody>
        </p:sp>
        <p:sp>
          <p:nvSpPr>
            <p:cNvPr id="10" name="Seta para a direita 9"/>
            <p:cNvSpPr/>
            <p:nvPr/>
          </p:nvSpPr>
          <p:spPr>
            <a:xfrm>
              <a:off x="2699792" y="2348880"/>
              <a:ext cx="432048" cy="14401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2" name="Seta em curva para a esquerda 11"/>
          <p:cNvSpPr/>
          <p:nvPr/>
        </p:nvSpPr>
        <p:spPr>
          <a:xfrm>
            <a:off x="6084168" y="2152020"/>
            <a:ext cx="576064" cy="122413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3" name="Seta em curva para a direita 12"/>
          <p:cNvSpPr/>
          <p:nvPr/>
        </p:nvSpPr>
        <p:spPr>
          <a:xfrm>
            <a:off x="1691680" y="3304148"/>
            <a:ext cx="576064" cy="158417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grpSp>
        <p:nvGrpSpPr>
          <p:cNvPr id="15" name="Grupo 14"/>
          <p:cNvGrpSpPr/>
          <p:nvPr/>
        </p:nvGrpSpPr>
        <p:grpSpPr>
          <a:xfrm>
            <a:off x="6038612" y="4581128"/>
            <a:ext cx="2277804" cy="430887"/>
            <a:chOff x="2699792" y="2206025"/>
            <a:chExt cx="2861857" cy="430887"/>
          </a:xfrm>
        </p:grpSpPr>
        <p:sp>
          <p:nvSpPr>
            <p:cNvPr id="16" name="CaixaDeTexto 15"/>
            <p:cNvSpPr txBox="1"/>
            <p:nvPr/>
          </p:nvSpPr>
          <p:spPr>
            <a:xfrm>
              <a:off x="3242622" y="2206025"/>
              <a:ext cx="231902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200" b="1" dirty="0" smtClean="0"/>
                <a:t>Orçamento</a:t>
              </a:r>
            </a:p>
          </p:txBody>
        </p:sp>
        <p:sp>
          <p:nvSpPr>
            <p:cNvPr id="17" name="Seta para a direita 16"/>
            <p:cNvSpPr/>
            <p:nvPr/>
          </p:nvSpPr>
          <p:spPr>
            <a:xfrm>
              <a:off x="2699792" y="2348880"/>
              <a:ext cx="432048" cy="14401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8" name="CaixaDeTexto 17"/>
          <p:cNvSpPr txBox="1"/>
          <p:nvPr/>
        </p:nvSpPr>
        <p:spPr>
          <a:xfrm>
            <a:off x="3995936" y="5661248"/>
            <a:ext cx="410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Análise Técnico Econômica do Investimento</a:t>
            </a:r>
          </a:p>
        </p:txBody>
      </p:sp>
      <p:sp>
        <p:nvSpPr>
          <p:cNvPr id="19" name="Seta em curva para a esquerda 18"/>
          <p:cNvSpPr/>
          <p:nvPr/>
        </p:nvSpPr>
        <p:spPr>
          <a:xfrm>
            <a:off x="8172400" y="4797152"/>
            <a:ext cx="576064" cy="122413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0" y="83845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C00000"/>
                </a:solidFill>
              </a:rPr>
              <a:t>Técnica</a:t>
            </a:r>
            <a:endParaRPr lang="pt-BR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2" grpId="0" animBg="1"/>
      <p:bldP spid="13" grpId="0" animBg="1"/>
      <p:bldP spid="18" grpId="0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3"/>
          <p:cNvGrpSpPr/>
          <p:nvPr/>
        </p:nvGrpSpPr>
        <p:grpSpPr>
          <a:xfrm>
            <a:off x="178579" y="2671842"/>
            <a:ext cx="8786842" cy="1928826"/>
            <a:chOff x="575143" y="2671842"/>
            <a:chExt cx="8786842" cy="1928826"/>
          </a:xfrm>
        </p:grpSpPr>
        <p:pic>
          <p:nvPicPr>
            <p:cNvPr id="3" name="Imagem 2" descr="cabeçalho.jpg"/>
            <p:cNvPicPr>
              <a:picLocks noChangeAspect="1"/>
            </p:cNvPicPr>
            <p:nvPr/>
          </p:nvPicPr>
          <p:blipFill>
            <a:blip r:embed="rId3" cstate="print"/>
            <a:srcRect l="7812"/>
            <a:stretch>
              <a:fillRect/>
            </a:stretch>
          </p:blipFill>
          <p:spPr>
            <a:xfrm>
              <a:off x="575143" y="2671842"/>
              <a:ext cx="8786842" cy="1928826"/>
            </a:xfrm>
            <a:prstGeom prst="rect">
              <a:avLst/>
            </a:prstGeom>
          </p:spPr>
        </p:pic>
        <p:sp>
          <p:nvSpPr>
            <p:cNvPr id="7" name="CaixaDeTexto 6"/>
            <p:cNvSpPr txBox="1"/>
            <p:nvPr/>
          </p:nvSpPr>
          <p:spPr>
            <a:xfrm>
              <a:off x="2782452" y="3036091"/>
              <a:ext cx="437222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7200" b="1" dirty="0" smtClean="0">
                  <a:solidFill>
                    <a:schemeClr val="bg1"/>
                  </a:solidFill>
                </a:rPr>
                <a:t>CONTEXTO</a:t>
              </a:r>
              <a:endParaRPr lang="pt-BR" sz="72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58008" t="23437" r="13867" b="27734"/>
          <a:stretch>
            <a:fillRect/>
          </a:stretch>
        </p:blipFill>
        <p:spPr bwMode="auto">
          <a:xfrm>
            <a:off x="1857356" y="928670"/>
            <a:ext cx="5429288" cy="5655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ela 21"/>
          <p:cNvGraphicFramePr>
            <a:graphicFrameLocks noGrp="1"/>
          </p:cNvGraphicFramePr>
          <p:nvPr/>
        </p:nvGraphicFramePr>
        <p:xfrm>
          <a:off x="683568" y="1708016"/>
          <a:ext cx="2624179" cy="220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417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/>
                        <a:t>Energia</a:t>
                      </a:r>
                      <a:endParaRPr lang="pt-BR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32,9</a:t>
                      </a:r>
                      <a:r>
                        <a:rPr lang="pt-BR" sz="2200" dirty="0" err="1" smtClean="0"/>
                        <a:t>MWh</a:t>
                      </a:r>
                      <a:r>
                        <a:rPr lang="pt-BR" sz="2200" dirty="0" smtClean="0"/>
                        <a:t>/ano</a:t>
                      </a:r>
                      <a:endParaRPr lang="pt-BR" sz="2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Banco</a:t>
                      </a:r>
                      <a:r>
                        <a:rPr lang="pt-BR" sz="2200" baseline="0" dirty="0" smtClean="0"/>
                        <a:t> Mundial</a:t>
                      </a:r>
                      <a:endParaRPr lang="pt-BR" sz="2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100" dirty="0" smtClean="0"/>
                        <a:t>2.237,09</a:t>
                      </a:r>
                      <a:r>
                        <a:rPr lang="pt-BR" sz="2100" dirty="0" err="1" smtClean="0"/>
                        <a:t>KWh</a:t>
                      </a:r>
                      <a:r>
                        <a:rPr lang="pt-BR" sz="2100" dirty="0" smtClean="0"/>
                        <a:t>/</a:t>
                      </a:r>
                      <a:r>
                        <a:rPr lang="pt-BR" sz="2100" dirty="0" err="1" smtClean="0"/>
                        <a:t>hab.ano</a:t>
                      </a:r>
                      <a:endParaRPr lang="pt-BR" sz="2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14.700</a:t>
                      </a:r>
                      <a:r>
                        <a:rPr lang="pt-BR" sz="2200" dirty="0" err="1" smtClean="0"/>
                        <a:t>hab</a:t>
                      </a:r>
                      <a:endParaRPr lang="pt-BR" sz="2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0" y="83845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C00000"/>
                </a:solidFill>
              </a:rPr>
              <a:t>Magnitude</a:t>
            </a:r>
            <a:endParaRPr lang="pt-BR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0" y="192880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C00000"/>
                </a:solidFill>
              </a:rPr>
              <a:t>Objetivo</a:t>
            </a:r>
            <a:endParaRPr lang="pt-BR" sz="3600" b="1" dirty="0">
              <a:solidFill>
                <a:srgbClr val="C0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23528" y="3035384"/>
            <a:ext cx="84249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dirty="0" smtClean="0"/>
              <a:t>Apresentar a aplicação prática dos conceitos de gestão </a:t>
            </a:r>
            <a:r>
              <a:rPr lang="pt-BR" sz="2200" dirty="0" smtClean="0"/>
              <a:t>ambiental/sustentabilidade, </a:t>
            </a:r>
            <a:r>
              <a:rPr lang="pt-BR" sz="2200" dirty="0" smtClean="0"/>
              <a:t>tendo como exemplo a experiência da </a:t>
            </a:r>
            <a:r>
              <a:rPr lang="pt-BR" sz="2200" dirty="0" err="1" smtClean="0"/>
              <a:t>Fiocruz</a:t>
            </a:r>
            <a:r>
              <a:rPr lang="pt-BR" sz="2200" dirty="0" smtClean="0"/>
              <a:t>, em especial no campus Manguinhos.</a:t>
            </a:r>
            <a:endParaRPr lang="pt-BR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683568" y="1708016"/>
          <a:ext cx="5248358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4179"/>
                <a:gridCol w="262417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/>
                        <a:t>Energia</a:t>
                      </a:r>
                      <a:endParaRPr lang="pt-B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/>
                        <a:t>Água</a:t>
                      </a:r>
                      <a:endParaRPr lang="pt-BR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32,9</a:t>
                      </a:r>
                      <a:r>
                        <a:rPr lang="pt-BR" sz="2200" dirty="0" err="1" smtClean="0"/>
                        <a:t>MWh</a:t>
                      </a:r>
                      <a:r>
                        <a:rPr lang="pt-BR" sz="2200" dirty="0" smtClean="0"/>
                        <a:t>/ano</a:t>
                      </a:r>
                      <a:endParaRPr lang="pt-BR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53.500 </a:t>
                      </a:r>
                      <a:r>
                        <a:rPr lang="pt-BR" sz="2200" dirty="0" err="1" smtClean="0"/>
                        <a:t>m³</a:t>
                      </a:r>
                      <a:r>
                        <a:rPr lang="pt-BR" sz="2200" dirty="0" smtClean="0"/>
                        <a:t>/mês</a:t>
                      </a:r>
                      <a:endParaRPr lang="pt-BR" sz="2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Banco</a:t>
                      </a:r>
                      <a:r>
                        <a:rPr lang="pt-BR" sz="2200" baseline="0" dirty="0" smtClean="0"/>
                        <a:t> Mundial</a:t>
                      </a:r>
                      <a:endParaRPr lang="pt-BR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ONU</a:t>
                      </a:r>
                      <a:endParaRPr lang="pt-BR" sz="2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100" dirty="0" smtClean="0"/>
                        <a:t>2.237,09</a:t>
                      </a:r>
                      <a:r>
                        <a:rPr lang="pt-BR" sz="2100" dirty="0" err="1" smtClean="0"/>
                        <a:t>KWh</a:t>
                      </a:r>
                      <a:r>
                        <a:rPr lang="pt-BR" sz="2100" dirty="0" smtClean="0"/>
                        <a:t>/</a:t>
                      </a:r>
                      <a:r>
                        <a:rPr lang="pt-BR" sz="2100" dirty="0" err="1" smtClean="0"/>
                        <a:t>hab.ano</a:t>
                      </a:r>
                      <a:endParaRPr lang="pt-BR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200" dirty="0" smtClean="0"/>
                        <a:t>110L/</a:t>
                      </a:r>
                      <a:r>
                        <a:rPr lang="pt-BR" sz="2200" dirty="0" err="1" smtClean="0"/>
                        <a:t>hab.dia</a:t>
                      </a:r>
                      <a:endParaRPr lang="pt-BR" sz="22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14.700</a:t>
                      </a:r>
                      <a:r>
                        <a:rPr lang="pt-BR" sz="2200" dirty="0" err="1" smtClean="0"/>
                        <a:t>hab</a:t>
                      </a:r>
                      <a:endParaRPr lang="pt-BR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200" dirty="0" smtClean="0"/>
                        <a:t>16.200</a:t>
                      </a:r>
                      <a:r>
                        <a:rPr lang="pt-BR" sz="2200" dirty="0" err="1" smtClean="0"/>
                        <a:t>hab</a:t>
                      </a:r>
                      <a:endParaRPr lang="pt-BR" sz="22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0" y="83845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C00000"/>
                </a:solidFill>
              </a:rPr>
              <a:t>Magnitude</a:t>
            </a:r>
            <a:endParaRPr lang="pt-BR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/>
          <p:cNvSpPr txBox="1"/>
          <p:nvPr/>
        </p:nvSpPr>
        <p:spPr>
          <a:xfrm>
            <a:off x="36512" y="407707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FF0000"/>
                </a:solidFill>
              </a:rPr>
              <a:t>Média – 13.000 </a:t>
            </a:r>
            <a:r>
              <a:rPr lang="pt-BR" sz="3600" b="1" dirty="0" err="1" smtClean="0">
                <a:solidFill>
                  <a:srgbClr val="FF0000"/>
                </a:solidFill>
              </a:rPr>
              <a:t>hab</a:t>
            </a:r>
            <a:endParaRPr lang="pt-BR" sz="3600" b="1" dirty="0" smtClean="0">
              <a:solidFill>
                <a:srgbClr val="FF0000"/>
              </a:solidFill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0" y="4797152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FF0000"/>
                </a:solidFill>
              </a:rPr>
              <a:t>3.101 municípios possuem menos de 13.000</a:t>
            </a:r>
            <a:r>
              <a:rPr lang="pt-BR" sz="3200" b="1" dirty="0" err="1" smtClean="0">
                <a:solidFill>
                  <a:srgbClr val="FF0000"/>
                </a:solidFill>
              </a:rPr>
              <a:t>hab</a:t>
            </a:r>
            <a:endParaRPr lang="pt-BR" sz="3200" b="1" dirty="0">
              <a:solidFill>
                <a:srgbClr val="FF0000"/>
              </a:solidFill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2195736" y="5580529"/>
            <a:ext cx="46085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400" b="1" dirty="0" smtClean="0">
                <a:solidFill>
                  <a:srgbClr val="FF0000"/>
                </a:solidFill>
              </a:rPr>
              <a:t>55,72%</a:t>
            </a:r>
            <a:endParaRPr lang="pt-BR" sz="4400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683568" y="1708016"/>
          <a:ext cx="7872537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4179"/>
                <a:gridCol w="2624179"/>
                <a:gridCol w="262417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/>
                        <a:t>Energia</a:t>
                      </a:r>
                      <a:endParaRPr lang="pt-B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/>
                        <a:t>Água</a:t>
                      </a:r>
                      <a:endParaRPr lang="pt-B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/>
                        <a:t>Resíduos</a:t>
                      </a:r>
                      <a:endParaRPr lang="pt-BR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32,9</a:t>
                      </a:r>
                      <a:r>
                        <a:rPr lang="pt-BR" sz="2200" dirty="0" err="1" smtClean="0"/>
                        <a:t>MWh</a:t>
                      </a:r>
                      <a:r>
                        <a:rPr lang="pt-BR" sz="2200" dirty="0" smtClean="0"/>
                        <a:t>/ano</a:t>
                      </a:r>
                      <a:endParaRPr lang="pt-BR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53.500 </a:t>
                      </a:r>
                      <a:r>
                        <a:rPr lang="pt-BR" sz="2200" dirty="0" err="1" smtClean="0"/>
                        <a:t>m³</a:t>
                      </a:r>
                      <a:r>
                        <a:rPr lang="pt-BR" sz="2200" dirty="0" smtClean="0"/>
                        <a:t>/mês</a:t>
                      </a:r>
                      <a:endParaRPr lang="pt-BR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430T/mês</a:t>
                      </a:r>
                      <a:endParaRPr lang="pt-BR" sz="2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Banco</a:t>
                      </a:r>
                      <a:r>
                        <a:rPr lang="pt-BR" sz="2200" baseline="0" dirty="0" smtClean="0"/>
                        <a:t> Mundial</a:t>
                      </a:r>
                      <a:endParaRPr lang="pt-BR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ONU</a:t>
                      </a:r>
                      <a:endParaRPr lang="pt-BR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IBGE, PNSB </a:t>
                      </a:r>
                      <a:r>
                        <a:rPr lang="pt-BR" sz="1400" dirty="0" smtClean="0"/>
                        <a:t>(Oliveira,</a:t>
                      </a:r>
                      <a:r>
                        <a:rPr lang="pt-BR" sz="1400" baseline="0" dirty="0" smtClean="0"/>
                        <a:t> S.A.)</a:t>
                      </a:r>
                      <a:endParaRPr lang="pt-BR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100" dirty="0" smtClean="0"/>
                        <a:t>2.237,09</a:t>
                      </a:r>
                      <a:r>
                        <a:rPr lang="pt-BR" sz="2100" dirty="0" err="1" smtClean="0"/>
                        <a:t>KWh</a:t>
                      </a:r>
                      <a:r>
                        <a:rPr lang="pt-BR" sz="2100" dirty="0" smtClean="0"/>
                        <a:t>/</a:t>
                      </a:r>
                      <a:r>
                        <a:rPr lang="pt-BR" sz="2100" dirty="0" err="1" smtClean="0"/>
                        <a:t>hab.ano</a:t>
                      </a:r>
                      <a:endParaRPr lang="pt-BR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200" dirty="0" smtClean="0"/>
                        <a:t>1.340</a:t>
                      </a:r>
                      <a:r>
                        <a:rPr lang="pt-BR" sz="2200" dirty="0" err="1" smtClean="0"/>
                        <a:t>m³</a:t>
                      </a:r>
                      <a:r>
                        <a:rPr lang="pt-BR" sz="2200" dirty="0" smtClean="0"/>
                        <a:t>/ano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1,424Kg/</a:t>
                      </a:r>
                      <a:r>
                        <a:rPr lang="pt-BR" sz="2200" dirty="0" err="1" smtClean="0"/>
                        <a:t>hab.dia</a:t>
                      </a:r>
                      <a:endParaRPr lang="pt-BR" sz="2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14.700</a:t>
                      </a:r>
                      <a:r>
                        <a:rPr lang="pt-BR" sz="2200" dirty="0" err="1" smtClean="0"/>
                        <a:t>hab</a:t>
                      </a:r>
                      <a:endParaRPr lang="pt-BR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200" dirty="0" smtClean="0"/>
                        <a:t>16.200</a:t>
                      </a:r>
                      <a:r>
                        <a:rPr lang="pt-BR" sz="2200" dirty="0" err="1" smtClean="0"/>
                        <a:t>hab</a:t>
                      </a:r>
                      <a:endParaRPr lang="pt-BR" sz="2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10.000</a:t>
                      </a:r>
                      <a:r>
                        <a:rPr lang="pt-BR" sz="2200" dirty="0" err="1" smtClean="0"/>
                        <a:t>hab</a:t>
                      </a:r>
                      <a:endParaRPr lang="pt-BR" sz="2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0" y="83845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C00000"/>
                </a:solidFill>
              </a:rPr>
              <a:t>Magnitude</a:t>
            </a:r>
            <a:endParaRPr lang="pt-BR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8" grpId="0"/>
      <p:bldP spid="18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3"/>
          <p:cNvGrpSpPr/>
          <p:nvPr/>
        </p:nvGrpSpPr>
        <p:grpSpPr>
          <a:xfrm>
            <a:off x="178579" y="2671842"/>
            <a:ext cx="8786842" cy="1928826"/>
            <a:chOff x="575143" y="2671842"/>
            <a:chExt cx="8786842" cy="1928826"/>
          </a:xfrm>
        </p:grpSpPr>
        <p:pic>
          <p:nvPicPr>
            <p:cNvPr id="3" name="Imagem 2" descr="cabeçalho.jpg"/>
            <p:cNvPicPr>
              <a:picLocks noChangeAspect="1"/>
            </p:cNvPicPr>
            <p:nvPr/>
          </p:nvPicPr>
          <p:blipFill>
            <a:blip r:embed="rId3" cstate="print"/>
            <a:srcRect l="7812"/>
            <a:stretch>
              <a:fillRect/>
            </a:stretch>
          </p:blipFill>
          <p:spPr>
            <a:xfrm>
              <a:off x="575143" y="2671842"/>
              <a:ext cx="8786842" cy="1928826"/>
            </a:xfrm>
            <a:prstGeom prst="rect">
              <a:avLst/>
            </a:prstGeom>
          </p:spPr>
        </p:pic>
        <p:sp>
          <p:nvSpPr>
            <p:cNvPr id="7" name="CaixaDeTexto 6"/>
            <p:cNvSpPr txBox="1"/>
            <p:nvPr/>
          </p:nvSpPr>
          <p:spPr>
            <a:xfrm>
              <a:off x="3609538" y="3036091"/>
              <a:ext cx="271805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7200" b="1" dirty="0" smtClean="0">
                  <a:solidFill>
                    <a:schemeClr val="bg1"/>
                  </a:solidFill>
                </a:rPr>
                <a:t>AÇÕES</a:t>
              </a:r>
              <a:endParaRPr lang="pt-BR" sz="72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4462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3600" b="1" dirty="0">
              <a:solidFill>
                <a:schemeClr val="bg1"/>
              </a:solidFill>
            </a:endParaRPr>
          </a:p>
        </p:txBody>
      </p:sp>
      <p:sp>
        <p:nvSpPr>
          <p:cNvPr id="58" name="CaixaDeTexto 57"/>
          <p:cNvSpPr txBox="1"/>
          <p:nvPr/>
        </p:nvSpPr>
        <p:spPr>
          <a:xfrm>
            <a:off x="323528" y="1334378"/>
            <a:ext cx="84249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b="1" dirty="0" smtClean="0"/>
              <a:t>Adequação das atividades inscritas no Cadastro Nacional de Pessoas Jurídicas – CNPJ desta Fundação </a:t>
            </a:r>
          </a:p>
        </p:txBody>
      </p:sp>
      <p:sp>
        <p:nvSpPr>
          <p:cNvPr id="59" name="Retângulo 58"/>
          <p:cNvSpPr/>
          <p:nvPr/>
        </p:nvSpPr>
        <p:spPr>
          <a:xfrm>
            <a:off x="683568" y="2183373"/>
            <a:ext cx="72008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38.12-2-00 - Coleta de resíduos perigosos </a:t>
            </a:r>
          </a:p>
          <a:p>
            <a:r>
              <a:rPr lang="pt-BR" dirty="0" smtClean="0"/>
              <a:t>37.01-1-00 - Gestão de redes de esgoto </a:t>
            </a:r>
          </a:p>
          <a:p>
            <a:r>
              <a:rPr lang="pt-BR" dirty="0" smtClean="0"/>
              <a:t>38.39-4-99 - Recuperação de materiais não especificados anteriormente </a:t>
            </a:r>
          </a:p>
          <a:p>
            <a:r>
              <a:rPr lang="pt-BR" dirty="0" smtClean="0"/>
              <a:t>38.11-4-00 - Coleta de resíduos não-perigosos </a:t>
            </a:r>
          </a:p>
          <a:p>
            <a:r>
              <a:rPr lang="pt-BR" dirty="0" smtClean="0"/>
              <a:t>38.22-0-00 - Tratamento e disposição de resíduos perigosos </a:t>
            </a:r>
          </a:p>
          <a:p>
            <a:r>
              <a:rPr lang="pt-BR" dirty="0" smtClean="0"/>
              <a:t>49.30-2-03 - Transporte rodoviário de produtos perigosos </a:t>
            </a:r>
          </a:p>
          <a:p>
            <a:r>
              <a:rPr lang="pt-BR" dirty="0" smtClean="0"/>
              <a:t>36.00-6-01 - Captação, tratamento e distribuição de água </a:t>
            </a:r>
            <a:endParaRPr lang="pt-BR" dirty="0"/>
          </a:p>
        </p:txBody>
      </p:sp>
      <p:sp>
        <p:nvSpPr>
          <p:cNvPr id="61" name="CaixaDeTexto 60"/>
          <p:cNvSpPr txBox="1"/>
          <p:nvPr/>
        </p:nvSpPr>
        <p:spPr>
          <a:xfrm>
            <a:off x="323528" y="4309353"/>
            <a:ext cx="84249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b="1" dirty="0" smtClean="0"/>
              <a:t>Obtenção da Licença de Instalação e Operação da Subestação Principal e da Linha de Transmissão, que alimenta o campus Manguinhos </a:t>
            </a:r>
          </a:p>
        </p:txBody>
      </p:sp>
      <p:sp>
        <p:nvSpPr>
          <p:cNvPr id="63" name="CaixaDeTexto 62"/>
          <p:cNvSpPr txBox="1"/>
          <p:nvPr/>
        </p:nvSpPr>
        <p:spPr>
          <a:xfrm>
            <a:off x="323528" y="5294818"/>
            <a:ext cx="84249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b="1" dirty="0" smtClean="0"/>
              <a:t>Obtenção de licença para execução das atividades de coleta e transporte rodoviário de resíduos perigosos (classe I) e não perigosos (classe II) em todo o território do Estado do Rio de Janeiro e de </a:t>
            </a:r>
            <a:r>
              <a:rPr lang="pt-BR" sz="2200" b="1" dirty="0" err="1" smtClean="0"/>
              <a:t>garageamento</a:t>
            </a:r>
            <a:r>
              <a:rPr lang="pt-BR" sz="2200" b="1" dirty="0" smtClean="0"/>
              <a:t> de frota própria 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0" y="69269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C00000"/>
                </a:solidFill>
              </a:rPr>
              <a:t>Área Jurídica</a:t>
            </a:r>
            <a:endParaRPr lang="pt-BR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4462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3600" b="1" dirty="0">
              <a:solidFill>
                <a:schemeClr val="bg1"/>
              </a:solidFill>
            </a:endParaRPr>
          </a:p>
        </p:txBody>
      </p:sp>
      <p:sp>
        <p:nvSpPr>
          <p:cNvPr id="58" name="CaixaDeTexto 57"/>
          <p:cNvSpPr txBox="1"/>
          <p:nvPr/>
        </p:nvSpPr>
        <p:spPr>
          <a:xfrm>
            <a:off x="323528" y="1187460"/>
            <a:ext cx="8424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b="1" dirty="0" smtClean="0"/>
              <a:t>Eficiência Energética do Pavilhão Ernani Braga - ENSP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2403" t="42524" r="17904" b="20621"/>
          <a:stretch>
            <a:fillRect/>
          </a:stretch>
        </p:blipFill>
        <p:spPr bwMode="auto">
          <a:xfrm>
            <a:off x="323528" y="1691516"/>
            <a:ext cx="849694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571836"/>
            <a:ext cx="2234522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4571085"/>
            <a:ext cx="2115095" cy="1584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aixaDeTexto 12"/>
          <p:cNvSpPr txBox="1"/>
          <p:nvPr/>
        </p:nvSpPr>
        <p:spPr>
          <a:xfrm>
            <a:off x="4931532" y="4859868"/>
            <a:ext cx="42124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 smtClean="0"/>
              <a:t>117 Aparelhos de Ar Condicionado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2961334" y="6372036"/>
            <a:ext cx="3275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smtClean="0"/>
              <a:t>Financiamento Eletrobrás (75%)</a:t>
            </a:r>
            <a:endParaRPr lang="pt-BR" b="1" dirty="0" smtClean="0"/>
          </a:p>
        </p:txBody>
      </p:sp>
      <p:sp>
        <p:nvSpPr>
          <p:cNvPr id="10" name="CaixaDeTexto 9"/>
          <p:cNvSpPr txBox="1"/>
          <p:nvPr/>
        </p:nvSpPr>
        <p:spPr>
          <a:xfrm>
            <a:off x="0" y="69269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C00000"/>
                </a:solidFill>
              </a:rPr>
              <a:t>Eficiência Energética</a:t>
            </a:r>
            <a:endParaRPr lang="pt-BR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4462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3600" b="1" dirty="0">
              <a:solidFill>
                <a:schemeClr val="bg1"/>
              </a:solidFill>
            </a:endParaRPr>
          </a:p>
        </p:txBody>
      </p:sp>
      <p:sp>
        <p:nvSpPr>
          <p:cNvPr id="58" name="CaixaDeTexto 57"/>
          <p:cNvSpPr txBox="1"/>
          <p:nvPr/>
        </p:nvSpPr>
        <p:spPr>
          <a:xfrm>
            <a:off x="323528" y="1268760"/>
            <a:ext cx="8424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b="1" dirty="0" smtClean="0"/>
              <a:t>Padronização de Equipamentos de Iluminação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988840"/>
            <a:ext cx="3457382" cy="2601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988840"/>
            <a:ext cx="3251448" cy="138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356992"/>
            <a:ext cx="3331071" cy="1929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4725144"/>
            <a:ext cx="22098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CaixaDeTexto 14"/>
          <p:cNvSpPr txBox="1"/>
          <p:nvPr/>
        </p:nvSpPr>
        <p:spPr>
          <a:xfrm>
            <a:off x="323528" y="6310481"/>
            <a:ext cx="8424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 smtClean="0"/>
              <a:t>Economia Anual – R$ 120.000,00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0" y="69269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C00000"/>
                </a:solidFill>
              </a:rPr>
              <a:t>Eficiência Energética</a:t>
            </a:r>
            <a:endParaRPr lang="pt-BR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4462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3600" b="1" dirty="0">
              <a:solidFill>
                <a:schemeClr val="bg1"/>
              </a:solidFill>
            </a:endParaRPr>
          </a:p>
        </p:txBody>
      </p:sp>
      <p:sp>
        <p:nvSpPr>
          <p:cNvPr id="58" name="CaixaDeTexto 57"/>
          <p:cNvSpPr txBox="1"/>
          <p:nvPr/>
        </p:nvSpPr>
        <p:spPr>
          <a:xfrm>
            <a:off x="107504" y="1916832"/>
            <a:ext cx="280831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b="1" dirty="0" smtClean="0"/>
              <a:t>Revisão de Contrato com Concessionária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Economia anual de aproximadamente</a:t>
            </a:r>
          </a:p>
          <a:p>
            <a:pPr algn="just"/>
            <a:endParaRPr lang="pt-BR" sz="2000" b="1" dirty="0" smtClean="0"/>
          </a:p>
          <a:p>
            <a:pPr algn="just"/>
            <a:r>
              <a:rPr lang="pt-BR" sz="2000" b="1" dirty="0" smtClean="0"/>
              <a:t>R$ 700.000,00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3002275" y="1713002"/>
            <a:ext cx="568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b="1" dirty="0" smtClean="0"/>
              <a:t>Sistema de Gerenciamento de Energia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2275" y="2114405"/>
            <a:ext cx="5688632" cy="4554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Conector reto 22"/>
          <p:cNvCxnSpPr/>
          <p:nvPr/>
        </p:nvCxnSpPr>
        <p:spPr>
          <a:xfrm>
            <a:off x="6530667" y="2996952"/>
            <a:ext cx="0" cy="288032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tângulo 24"/>
          <p:cNvSpPr/>
          <p:nvPr/>
        </p:nvSpPr>
        <p:spPr>
          <a:xfrm>
            <a:off x="4298419" y="2924944"/>
            <a:ext cx="2307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Potencial de Economia</a:t>
            </a:r>
            <a:endParaRPr lang="pt-BR" dirty="0"/>
          </a:p>
        </p:txBody>
      </p:sp>
      <p:sp>
        <p:nvSpPr>
          <p:cNvPr id="26" name="Elipse 25"/>
          <p:cNvSpPr/>
          <p:nvPr/>
        </p:nvSpPr>
        <p:spPr>
          <a:xfrm>
            <a:off x="6962715" y="3789040"/>
            <a:ext cx="504056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/>
          <p:cNvSpPr/>
          <p:nvPr/>
        </p:nvSpPr>
        <p:spPr>
          <a:xfrm>
            <a:off x="7394763" y="3501008"/>
            <a:ext cx="1569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Risco de Multa</a:t>
            </a:r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0" y="69269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C00000"/>
                </a:solidFill>
              </a:rPr>
              <a:t>Eficiência Energética</a:t>
            </a:r>
            <a:endParaRPr lang="pt-BR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4462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3600" b="1" dirty="0">
              <a:solidFill>
                <a:schemeClr val="bg1"/>
              </a:solidFill>
            </a:endParaRPr>
          </a:p>
        </p:txBody>
      </p:sp>
      <p:sp>
        <p:nvSpPr>
          <p:cNvPr id="58" name="CaixaDeTexto 57"/>
          <p:cNvSpPr txBox="1"/>
          <p:nvPr/>
        </p:nvSpPr>
        <p:spPr>
          <a:xfrm>
            <a:off x="323528" y="1339271"/>
            <a:ext cx="8424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b="1" dirty="0" smtClean="0"/>
              <a:t>Implementação da Nova SE Principal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71319"/>
            <a:ext cx="3234805" cy="2372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1771319"/>
            <a:ext cx="1786951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1771319"/>
            <a:ext cx="3338335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147583"/>
            <a:ext cx="2880320" cy="216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/>
          <a:srcRect b="4673"/>
          <a:stretch>
            <a:fillRect/>
          </a:stretch>
        </p:blipFill>
        <p:spPr bwMode="auto">
          <a:xfrm>
            <a:off x="3275856" y="4147584"/>
            <a:ext cx="3024336" cy="2158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4086196"/>
            <a:ext cx="2441848" cy="220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CaixaDeTexto 17"/>
          <p:cNvSpPr txBox="1"/>
          <p:nvPr/>
        </p:nvSpPr>
        <p:spPr>
          <a:xfrm>
            <a:off x="323528" y="6237312"/>
            <a:ext cx="8424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 smtClean="0"/>
              <a:t>Economia Anual – R$ 6.500.000,00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0" y="69269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C00000"/>
                </a:solidFill>
              </a:rPr>
              <a:t>Eficiência Energética</a:t>
            </a:r>
            <a:endParaRPr lang="pt-BR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4462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3600" b="1" dirty="0">
              <a:solidFill>
                <a:schemeClr val="bg1"/>
              </a:solidFill>
            </a:endParaRPr>
          </a:p>
        </p:txBody>
      </p:sp>
      <p:sp>
        <p:nvSpPr>
          <p:cNvPr id="58" name="CaixaDeTexto 57"/>
          <p:cNvSpPr txBox="1"/>
          <p:nvPr/>
        </p:nvSpPr>
        <p:spPr>
          <a:xfrm>
            <a:off x="323528" y="908720"/>
            <a:ext cx="8424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b="1" dirty="0" smtClean="0"/>
              <a:t>Convênio Light</a:t>
            </a: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5484515"/>
            <a:ext cx="8604250" cy="111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mapa_fiocru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132856"/>
            <a:ext cx="4937056" cy="2864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tângulo 4"/>
          <p:cNvSpPr>
            <a:spLocks noChangeArrowheads="1"/>
          </p:cNvSpPr>
          <p:nvPr/>
        </p:nvSpPr>
        <p:spPr bwMode="auto">
          <a:xfrm>
            <a:off x="323850" y="2276872"/>
            <a:ext cx="40005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/>
            <a:r>
              <a:rPr lang="pt-BR" u="sng" dirty="0"/>
              <a:t>Sistemas estudados:</a:t>
            </a:r>
          </a:p>
          <a:p>
            <a:pPr algn="l" eaLnBrk="1" hangingPunct="1"/>
            <a:endParaRPr lang="pt-BR" u="sng" dirty="0"/>
          </a:p>
          <a:p>
            <a:pPr algn="l" eaLnBrk="1" hangingPunct="1">
              <a:buFont typeface="Arial" pitchFamily="34" charset="0"/>
              <a:buChar char="•"/>
            </a:pPr>
            <a:r>
              <a:rPr lang="pt-BR" dirty="0"/>
              <a:t>Iluminação interna e externa;</a:t>
            </a:r>
          </a:p>
          <a:p>
            <a:pPr algn="l" eaLnBrk="1" hangingPunct="1">
              <a:buFont typeface="Arial" pitchFamily="34" charset="0"/>
              <a:buNone/>
            </a:pPr>
            <a:endParaRPr lang="pt-BR" dirty="0"/>
          </a:p>
          <a:p>
            <a:pPr algn="l" eaLnBrk="1" hangingPunct="1">
              <a:buFont typeface="Arial" pitchFamily="34" charset="0"/>
              <a:buChar char="•"/>
            </a:pPr>
            <a:r>
              <a:rPr lang="pt-BR" dirty="0"/>
              <a:t>Sistemas de climatização;</a:t>
            </a:r>
          </a:p>
          <a:p>
            <a:pPr algn="l" eaLnBrk="1" hangingPunct="1">
              <a:buFont typeface="Arial" pitchFamily="34" charset="0"/>
              <a:buNone/>
            </a:pPr>
            <a:endParaRPr lang="pt-BR" dirty="0"/>
          </a:p>
          <a:p>
            <a:pPr algn="l" eaLnBrk="1" hangingPunct="1">
              <a:buFont typeface="Arial" pitchFamily="34" charset="0"/>
              <a:buChar char="•"/>
            </a:pPr>
            <a:r>
              <a:rPr lang="pt-BR" dirty="0"/>
              <a:t> Ar comprimido;</a:t>
            </a:r>
          </a:p>
          <a:p>
            <a:pPr algn="l" eaLnBrk="1" hangingPunct="1">
              <a:buFont typeface="Arial" pitchFamily="34" charset="0"/>
              <a:buNone/>
            </a:pPr>
            <a:endParaRPr lang="pt-BR" dirty="0"/>
          </a:p>
          <a:p>
            <a:pPr algn="l" eaLnBrk="1" hangingPunct="1">
              <a:buFont typeface="Arial" pitchFamily="34" charset="0"/>
              <a:buChar char="•"/>
            </a:pPr>
            <a:r>
              <a:rPr lang="pt-BR" dirty="0"/>
              <a:t> Vácuo.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323528" y="1310706"/>
            <a:ext cx="8642350" cy="686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lnSpc>
                <a:spcPct val="110000"/>
              </a:lnSpc>
              <a:spcAft>
                <a:spcPts val="300"/>
              </a:spcAft>
              <a:buClr>
                <a:srgbClr val="FF7518"/>
              </a:buClr>
              <a:buFont typeface="Webdings" pitchFamily="18" charset="2"/>
              <a:buNone/>
            </a:pPr>
            <a:r>
              <a:rPr lang="pt-BR" dirty="0" smtClean="0"/>
              <a:t>Estudo </a:t>
            </a:r>
            <a:r>
              <a:rPr lang="pt-BR" dirty="0"/>
              <a:t>de Pré-diagnóstico Energético em 22 instalações da FIOCRUZ e </a:t>
            </a:r>
            <a:r>
              <a:rPr lang="pt-BR" dirty="0" smtClean="0"/>
              <a:t>em </a:t>
            </a:r>
            <a:r>
              <a:rPr lang="pt-BR" dirty="0"/>
              <a:t>toda a iluminação externa.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69269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C00000"/>
                </a:solidFill>
              </a:rPr>
              <a:t>Eficiência Energética</a:t>
            </a:r>
            <a:endParaRPr lang="pt-BR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4462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3600" b="1" dirty="0">
              <a:solidFill>
                <a:schemeClr val="bg1"/>
              </a:solidFill>
            </a:endParaRPr>
          </a:p>
        </p:txBody>
      </p:sp>
      <p:sp>
        <p:nvSpPr>
          <p:cNvPr id="58" name="CaixaDeTexto 57"/>
          <p:cNvSpPr txBox="1"/>
          <p:nvPr/>
        </p:nvSpPr>
        <p:spPr>
          <a:xfrm>
            <a:off x="323528" y="1444521"/>
            <a:ext cx="8424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b="1" dirty="0" smtClean="0"/>
              <a:t>Casa Eficiente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323528" y="1846507"/>
            <a:ext cx="8642350" cy="100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  <a:buClr>
                <a:srgbClr val="FF7518"/>
              </a:buClr>
            </a:pPr>
            <a:r>
              <a:rPr lang="pt-BR" dirty="0" smtClean="0"/>
              <a:t>Exposição de novas tecnologias eficientes são expostas e comparadas aos sistemas tradicionais demonstrando a importância da utilização inteligente e racional dos recursos naturais.</a:t>
            </a:r>
            <a:endParaRPr lang="pt-B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3" y="3158716"/>
            <a:ext cx="3600400" cy="27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5488" y="3162810"/>
            <a:ext cx="4068960" cy="27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ixaDeTexto 7"/>
          <p:cNvSpPr txBox="1"/>
          <p:nvPr/>
        </p:nvSpPr>
        <p:spPr>
          <a:xfrm>
            <a:off x="0" y="76644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C00000"/>
                </a:solidFill>
              </a:rPr>
              <a:t>Educação Ambiental</a:t>
            </a:r>
            <a:endParaRPr lang="pt-BR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3"/>
          <p:cNvGrpSpPr/>
          <p:nvPr/>
        </p:nvGrpSpPr>
        <p:grpSpPr>
          <a:xfrm>
            <a:off x="178579" y="2671842"/>
            <a:ext cx="8786842" cy="1928826"/>
            <a:chOff x="575143" y="2671842"/>
            <a:chExt cx="8786842" cy="1928826"/>
          </a:xfrm>
        </p:grpSpPr>
        <p:pic>
          <p:nvPicPr>
            <p:cNvPr id="3" name="Imagem 2" descr="cabeçalho.jpg"/>
            <p:cNvPicPr>
              <a:picLocks noChangeAspect="1"/>
            </p:cNvPicPr>
            <p:nvPr/>
          </p:nvPicPr>
          <p:blipFill>
            <a:blip r:embed="rId3" cstate="print"/>
            <a:srcRect l="7812"/>
            <a:stretch>
              <a:fillRect/>
            </a:stretch>
          </p:blipFill>
          <p:spPr>
            <a:xfrm>
              <a:off x="575143" y="2671842"/>
              <a:ext cx="8786842" cy="1928826"/>
            </a:xfrm>
            <a:prstGeom prst="rect">
              <a:avLst/>
            </a:prstGeom>
          </p:spPr>
        </p:pic>
        <p:sp>
          <p:nvSpPr>
            <p:cNvPr id="7" name="CaixaDeTexto 6"/>
            <p:cNvSpPr txBox="1"/>
            <p:nvPr/>
          </p:nvSpPr>
          <p:spPr>
            <a:xfrm>
              <a:off x="3202696" y="3036091"/>
              <a:ext cx="353173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7200" b="1" dirty="0" smtClean="0">
                  <a:solidFill>
                    <a:schemeClr val="bg1"/>
                  </a:solidFill>
                </a:rPr>
                <a:t>FIOCRUZ</a:t>
              </a:r>
              <a:endParaRPr lang="pt-BR" sz="72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4462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3600" b="1" dirty="0">
              <a:solidFill>
                <a:schemeClr val="bg1"/>
              </a:solidFill>
            </a:endParaRPr>
          </a:p>
        </p:txBody>
      </p:sp>
      <p:sp>
        <p:nvSpPr>
          <p:cNvPr id="58" name="CaixaDeTexto 57"/>
          <p:cNvSpPr txBox="1"/>
          <p:nvPr/>
        </p:nvSpPr>
        <p:spPr>
          <a:xfrm>
            <a:off x="323528" y="1124744"/>
            <a:ext cx="8424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b="1" dirty="0" smtClean="0"/>
              <a:t>Campanhas de Conscientização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323528" y="1526730"/>
            <a:ext cx="8642350" cy="131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  <a:buClr>
                <a:srgbClr val="FF7518"/>
              </a:buClr>
            </a:pPr>
            <a:r>
              <a:rPr lang="pt-BR" dirty="0" smtClean="0"/>
              <a:t>Como forma de sensibilizar os trabalhadores da </a:t>
            </a:r>
            <a:r>
              <a:rPr lang="pt-BR" dirty="0" err="1" smtClean="0"/>
              <a:t>Fiocruz</a:t>
            </a:r>
            <a:r>
              <a:rPr lang="pt-BR" dirty="0" smtClean="0"/>
              <a:t>, foi promovido um Ciclo de Palestras de Conscientização, onde questões como a necessidade de redução de consumo, eficiência energética, uso racional da água, reciclagem e sustentabilidade ambiental, econômica e responsabilidade social foram abordadas.</a:t>
            </a:r>
            <a:endParaRPr lang="pt-BR" dirty="0"/>
          </a:p>
        </p:txBody>
      </p:sp>
      <p:grpSp>
        <p:nvGrpSpPr>
          <p:cNvPr id="13" name="Grupo 12"/>
          <p:cNvGrpSpPr/>
          <p:nvPr/>
        </p:nvGrpSpPr>
        <p:grpSpPr>
          <a:xfrm>
            <a:off x="342056" y="2780928"/>
            <a:ext cx="8459887" cy="3896812"/>
            <a:chOff x="467545" y="2780928"/>
            <a:chExt cx="8459887" cy="3896812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7545" y="2780929"/>
              <a:ext cx="2952327" cy="2215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19872" y="2780928"/>
              <a:ext cx="2952328" cy="2212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7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8472" y="4653136"/>
              <a:ext cx="2941400" cy="1988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8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347865" y="4660608"/>
              <a:ext cx="2664296" cy="19969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9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012160" y="2788767"/>
              <a:ext cx="2915272" cy="3888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6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555776" y="3933056"/>
              <a:ext cx="1777606" cy="1332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CaixaDeTexto 11"/>
          <p:cNvSpPr txBox="1"/>
          <p:nvPr/>
        </p:nvSpPr>
        <p:spPr>
          <a:xfrm>
            <a:off x="0" y="62068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C00000"/>
                </a:solidFill>
              </a:rPr>
              <a:t>Educação Ambiental</a:t>
            </a:r>
            <a:endParaRPr lang="pt-BR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4462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3600" b="1" dirty="0">
              <a:solidFill>
                <a:schemeClr val="bg1"/>
              </a:solidFill>
            </a:endParaRPr>
          </a:p>
        </p:txBody>
      </p:sp>
      <p:sp>
        <p:nvSpPr>
          <p:cNvPr id="58" name="CaixaDeTexto 57"/>
          <p:cNvSpPr txBox="1"/>
          <p:nvPr/>
        </p:nvSpPr>
        <p:spPr>
          <a:xfrm>
            <a:off x="179512" y="1197913"/>
            <a:ext cx="8424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b="1" dirty="0" smtClean="0"/>
              <a:t>Coleta Seletiva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179512" y="1685824"/>
            <a:ext cx="6480720" cy="131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  <a:buClr>
                <a:srgbClr val="FF7518"/>
              </a:buClr>
            </a:pPr>
            <a:r>
              <a:rPr lang="pt-BR" dirty="0" smtClean="0"/>
              <a:t>Adotando o conceito de gerenciamento integrado de resíduos, que propõe ações articuladas com base na teoria dos 4 </a:t>
            </a:r>
            <a:r>
              <a:rPr lang="pt-BR" dirty="0" err="1" smtClean="0"/>
              <a:t>R’s</a:t>
            </a:r>
            <a:r>
              <a:rPr lang="pt-BR" dirty="0" smtClean="0"/>
              <a:t> (reduzir, reutilizar, reciclar e repensar), esta área iniciou suas ações com a coleta seletiva para RECICLAGEM, em especial do papel e papelão.</a:t>
            </a:r>
            <a:endParaRPr lang="pt-B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3300" t="2632" r="1989" b="2632"/>
          <a:stretch>
            <a:fillRect/>
          </a:stretch>
        </p:blipFill>
        <p:spPr bwMode="auto">
          <a:xfrm>
            <a:off x="2879304" y="3068960"/>
            <a:ext cx="417646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42405"/>
            <a:ext cx="2195736" cy="2245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3789040"/>
            <a:ext cx="1835696" cy="2775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39" y="1764196"/>
            <a:ext cx="2411760" cy="1808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 cstate="print"/>
          <a:srcRect l="4341" t="5040" r="2333" b="22810"/>
          <a:stretch>
            <a:fillRect/>
          </a:stretch>
        </p:blipFill>
        <p:spPr bwMode="auto">
          <a:xfrm>
            <a:off x="827584" y="5445224"/>
            <a:ext cx="3420380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ixaDeTexto 10"/>
          <p:cNvSpPr txBox="1"/>
          <p:nvPr/>
        </p:nvSpPr>
        <p:spPr>
          <a:xfrm>
            <a:off x="0" y="69269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C00000"/>
                </a:solidFill>
              </a:rPr>
              <a:t>GIRS</a:t>
            </a:r>
            <a:endParaRPr lang="pt-BR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4462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3600" b="1" dirty="0">
              <a:solidFill>
                <a:schemeClr val="bg1"/>
              </a:solidFill>
            </a:endParaRPr>
          </a:p>
        </p:txBody>
      </p:sp>
      <p:sp>
        <p:nvSpPr>
          <p:cNvPr id="56" name="CaixaDeTexto 55"/>
          <p:cNvSpPr txBox="1"/>
          <p:nvPr/>
        </p:nvSpPr>
        <p:spPr>
          <a:xfrm>
            <a:off x="0" y="694437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C00000"/>
                </a:solidFill>
              </a:rPr>
              <a:t>GIRS</a:t>
            </a:r>
            <a:endParaRPr lang="pt-BR" sz="3600" b="1" dirty="0">
              <a:solidFill>
                <a:srgbClr val="C00000"/>
              </a:solidFill>
            </a:endParaRPr>
          </a:p>
        </p:txBody>
      </p:sp>
      <p:sp>
        <p:nvSpPr>
          <p:cNvPr id="58" name="CaixaDeTexto 57"/>
          <p:cNvSpPr txBox="1"/>
          <p:nvPr/>
        </p:nvSpPr>
        <p:spPr>
          <a:xfrm>
            <a:off x="323528" y="1197913"/>
            <a:ext cx="8424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b="1" dirty="0" smtClean="0"/>
              <a:t>Coleta de Resíduos Extraordinários e Infectantes</a:t>
            </a: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6015" y="1628800"/>
            <a:ext cx="721197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4462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3600" b="1" dirty="0">
              <a:solidFill>
                <a:schemeClr val="bg1"/>
              </a:solidFill>
            </a:endParaRPr>
          </a:p>
        </p:txBody>
      </p:sp>
      <p:sp>
        <p:nvSpPr>
          <p:cNvPr id="56" name="CaixaDeTexto 55"/>
          <p:cNvSpPr txBox="1"/>
          <p:nvPr/>
        </p:nvSpPr>
        <p:spPr>
          <a:xfrm>
            <a:off x="0" y="76644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C00000"/>
                </a:solidFill>
              </a:rPr>
              <a:t>GIRS</a:t>
            </a:r>
            <a:endParaRPr lang="pt-BR" sz="3600" b="1" dirty="0">
              <a:solidFill>
                <a:srgbClr val="C00000"/>
              </a:solidFill>
            </a:endParaRPr>
          </a:p>
        </p:txBody>
      </p:sp>
      <p:sp>
        <p:nvSpPr>
          <p:cNvPr id="58" name="CaixaDeTexto 57"/>
          <p:cNvSpPr txBox="1"/>
          <p:nvPr/>
        </p:nvSpPr>
        <p:spPr>
          <a:xfrm>
            <a:off x="323528" y="1341929"/>
            <a:ext cx="8424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b="1" dirty="0" smtClean="0"/>
              <a:t>Coleta de Resíduos Extraordinários e Infectantes (carcaças)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432656" y="2145382"/>
            <a:ext cx="8278688" cy="4313709"/>
            <a:chOff x="611560" y="2145382"/>
            <a:chExt cx="8278688" cy="4313709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1560" y="2145382"/>
              <a:ext cx="4352925" cy="3371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04048" y="3573016"/>
              <a:ext cx="3886200" cy="2886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4462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3600" b="1" dirty="0">
              <a:solidFill>
                <a:schemeClr val="bg1"/>
              </a:solidFill>
            </a:endParaRPr>
          </a:p>
        </p:txBody>
      </p:sp>
      <p:sp>
        <p:nvSpPr>
          <p:cNvPr id="56" name="CaixaDeTexto 55"/>
          <p:cNvSpPr txBox="1"/>
          <p:nvPr/>
        </p:nvSpPr>
        <p:spPr>
          <a:xfrm>
            <a:off x="152400" y="76644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C00000"/>
                </a:solidFill>
              </a:rPr>
              <a:t>GIRS</a:t>
            </a:r>
            <a:endParaRPr lang="pt-BR" sz="3600" b="1" dirty="0">
              <a:solidFill>
                <a:srgbClr val="C00000"/>
              </a:solidFill>
            </a:endParaRPr>
          </a:p>
        </p:txBody>
      </p:sp>
      <p:sp>
        <p:nvSpPr>
          <p:cNvPr id="58" name="CaixaDeTexto 57"/>
          <p:cNvSpPr txBox="1"/>
          <p:nvPr/>
        </p:nvSpPr>
        <p:spPr>
          <a:xfrm>
            <a:off x="107504" y="1269921"/>
            <a:ext cx="8424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b="1" dirty="0" smtClean="0"/>
              <a:t>Coleta de Resíduos Perigosos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1745" t="2883" r="1745"/>
          <a:stretch>
            <a:fillRect/>
          </a:stretch>
        </p:blipFill>
        <p:spPr bwMode="auto">
          <a:xfrm>
            <a:off x="1079612" y="2814682"/>
            <a:ext cx="6984776" cy="371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ângulo 7"/>
          <p:cNvSpPr/>
          <p:nvPr/>
        </p:nvSpPr>
        <p:spPr>
          <a:xfrm>
            <a:off x="125760" y="1580599"/>
            <a:ext cx="8892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A </a:t>
            </a:r>
            <a:r>
              <a:rPr lang="pt-BR" dirty="0" err="1" smtClean="0"/>
              <a:t>Fiocruz</a:t>
            </a:r>
            <a:r>
              <a:rPr lang="pt-BR" dirty="0" smtClean="0"/>
              <a:t> quadruplicou a coleta e destinação de resíduos químicos, saltando de 10T, em 2006, para 40T, em 2009, sendo 4,5T eliminação de passivo ambiental (resíduos químicos não identificados nos laboratórios), totalizando aproximadamente 130T, desde a formalização do DMA, em dezembro de 2006, até abril de 2011.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1082" y="4613671"/>
            <a:ext cx="2452886" cy="1839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51939" y="5050402"/>
            <a:ext cx="1903686" cy="1402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0" y="4462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3600" b="1" dirty="0">
              <a:solidFill>
                <a:schemeClr val="bg1"/>
              </a:solidFill>
            </a:endParaRPr>
          </a:p>
        </p:txBody>
      </p:sp>
      <p:sp>
        <p:nvSpPr>
          <p:cNvPr id="56" name="CaixaDeTexto 55"/>
          <p:cNvSpPr txBox="1"/>
          <p:nvPr/>
        </p:nvSpPr>
        <p:spPr>
          <a:xfrm>
            <a:off x="0" y="76644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C00000"/>
                </a:solidFill>
              </a:rPr>
              <a:t>GIRS</a:t>
            </a:r>
            <a:endParaRPr lang="pt-BR" sz="3600" b="1" dirty="0">
              <a:solidFill>
                <a:srgbClr val="C00000"/>
              </a:solidFill>
            </a:endParaRPr>
          </a:p>
        </p:txBody>
      </p:sp>
      <p:sp>
        <p:nvSpPr>
          <p:cNvPr id="58" name="CaixaDeTexto 57"/>
          <p:cNvSpPr txBox="1"/>
          <p:nvPr/>
        </p:nvSpPr>
        <p:spPr>
          <a:xfrm>
            <a:off x="467544" y="1196752"/>
            <a:ext cx="38884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b="1" dirty="0" smtClean="0"/>
              <a:t>Coleta de Resíduos Perigosos</a:t>
            </a:r>
          </a:p>
        </p:txBody>
      </p:sp>
      <p:grpSp>
        <p:nvGrpSpPr>
          <p:cNvPr id="15" name="Grupo 14"/>
          <p:cNvGrpSpPr/>
          <p:nvPr/>
        </p:nvGrpSpPr>
        <p:grpSpPr>
          <a:xfrm>
            <a:off x="467544" y="1628800"/>
            <a:ext cx="2952328" cy="2520280"/>
            <a:chOff x="395536" y="1772816"/>
            <a:chExt cx="2952328" cy="2520280"/>
          </a:xfrm>
        </p:grpSpPr>
        <p:pic>
          <p:nvPicPr>
            <p:cNvPr id="13314" name="Picture 2" descr="E:\FOTOS (ANTES E DEPOIS)\Meioambiente_Fotos Antes e Depois\abrigo_antes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5536" y="1772816"/>
              <a:ext cx="2952328" cy="2214246"/>
            </a:xfrm>
            <a:prstGeom prst="rect">
              <a:avLst/>
            </a:prstGeom>
            <a:noFill/>
          </p:spPr>
        </p:pic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1475656" y="3911325"/>
              <a:ext cx="792088" cy="381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spcAft>
                  <a:spcPts val="300"/>
                </a:spcAft>
                <a:buClr>
                  <a:srgbClr val="FF7518"/>
                </a:buClr>
              </a:pPr>
              <a:r>
                <a:rPr lang="pt-BR" b="1" dirty="0" smtClean="0"/>
                <a:t>Antes</a:t>
              </a:r>
              <a:endParaRPr lang="pt-BR" b="1" dirty="0"/>
            </a:p>
          </p:txBody>
        </p:sp>
      </p:grpSp>
      <p:pic>
        <p:nvPicPr>
          <p:cNvPr id="13315" name="Picture 3" descr="E:\FOTOS (ANTES E DEPOIS)\Meioambiente_Fotos Antes e Depois\abrigo_depoi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51739" y="1628800"/>
            <a:ext cx="2196548" cy="1647411"/>
          </a:xfrm>
          <a:prstGeom prst="rect">
            <a:avLst/>
          </a:prstGeom>
          <a:noFill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11979" y="1628801"/>
            <a:ext cx="1539936" cy="1810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03867" y="3284984"/>
            <a:ext cx="2552509" cy="1914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51739" y="3284985"/>
            <a:ext cx="1204744" cy="1816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7884368" y="6071564"/>
            <a:ext cx="1080120" cy="381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300"/>
              </a:spcAft>
              <a:buClr>
                <a:srgbClr val="FF7518"/>
              </a:buClr>
            </a:pPr>
            <a:r>
              <a:rPr lang="pt-BR" b="1" dirty="0" smtClean="0"/>
              <a:t>Depois</a:t>
            </a:r>
            <a:endParaRPr lang="pt-BR" b="1" dirty="0"/>
          </a:p>
        </p:txBody>
      </p:sp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51739" y="5085184"/>
            <a:ext cx="1843713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4462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3600" b="1" dirty="0">
              <a:solidFill>
                <a:schemeClr val="bg1"/>
              </a:solidFill>
            </a:endParaRPr>
          </a:p>
        </p:txBody>
      </p:sp>
      <p:sp>
        <p:nvSpPr>
          <p:cNvPr id="56" name="CaixaDeTexto 55"/>
          <p:cNvSpPr txBox="1"/>
          <p:nvPr/>
        </p:nvSpPr>
        <p:spPr>
          <a:xfrm>
            <a:off x="0" y="76470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C00000"/>
                </a:solidFill>
              </a:rPr>
              <a:t>GIRS</a:t>
            </a:r>
            <a:endParaRPr lang="pt-BR" sz="3600" b="1" dirty="0">
              <a:solidFill>
                <a:srgbClr val="C00000"/>
              </a:solidFill>
            </a:endParaRPr>
          </a:p>
        </p:txBody>
      </p:sp>
      <p:sp>
        <p:nvSpPr>
          <p:cNvPr id="58" name="CaixaDeTexto 57"/>
          <p:cNvSpPr txBox="1"/>
          <p:nvPr/>
        </p:nvSpPr>
        <p:spPr>
          <a:xfrm>
            <a:off x="323528" y="1413937"/>
            <a:ext cx="8424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b="1" dirty="0" err="1" smtClean="0"/>
              <a:t>Descomissionamento</a:t>
            </a:r>
            <a:r>
              <a:rPr lang="pt-BR" sz="2200" b="1" dirty="0" smtClean="0"/>
              <a:t> de Atividade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4487" y="4227350"/>
            <a:ext cx="3240360" cy="2442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4488" y="1563055"/>
            <a:ext cx="3247992" cy="2448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844824"/>
            <a:ext cx="5338077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4462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3600" b="1" dirty="0">
              <a:solidFill>
                <a:schemeClr val="bg1"/>
              </a:solidFill>
            </a:endParaRPr>
          </a:p>
        </p:txBody>
      </p:sp>
      <p:sp>
        <p:nvSpPr>
          <p:cNvPr id="56" name="CaixaDeTexto 55"/>
          <p:cNvSpPr txBox="1"/>
          <p:nvPr/>
        </p:nvSpPr>
        <p:spPr>
          <a:xfrm>
            <a:off x="0" y="83845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C00000"/>
                </a:solidFill>
              </a:rPr>
              <a:t>GIRS</a:t>
            </a:r>
            <a:endParaRPr lang="pt-BR" sz="3600" b="1" dirty="0">
              <a:solidFill>
                <a:srgbClr val="C00000"/>
              </a:solidFill>
            </a:endParaRPr>
          </a:p>
        </p:txBody>
      </p:sp>
      <p:sp>
        <p:nvSpPr>
          <p:cNvPr id="58" name="CaixaDeTexto 57"/>
          <p:cNvSpPr txBox="1"/>
          <p:nvPr/>
        </p:nvSpPr>
        <p:spPr>
          <a:xfrm>
            <a:off x="232792" y="1340768"/>
            <a:ext cx="59046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b="1" dirty="0" smtClean="0"/>
              <a:t>Desmobilização de Casa de Fontes Radioativas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792" y="1883623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355831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3139807"/>
            <a:ext cx="2976331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4462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3600" b="1" dirty="0">
              <a:solidFill>
                <a:schemeClr val="bg1"/>
              </a:solidFill>
            </a:endParaRPr>
          </a:p>
        </p:txBody>
      </p:sp>
      <p:sp>
        <p:nvSpPr>
          <p:cNvPr id="56" name="CaixaDeTexto 55"/>
          <p:cNvSpPr txBox="1"/>
          <p:nvPr/>
        </p:nvSpPr>
        <p:spPr>
          <a:xfrm>
            <a:off x="152400" y="83845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C00000"/>
                </a:solidFill>
              </a:rPr>
              <a:t>Central de Saneamento</a:t>
            </a:r>
            <a:endParaRPr lang="pt-BR" sz="3600" b="1" dirty="0">
              <a:solidFill>
                <a:srgbClr val="C00000"/>
              </a:solidFill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557808" y="1477534"/>
            <a:ext cx="8028384" cy="5191825"/>
            <a:chOff x="0" y="756084"/>
            <a:chExt cx="9144000" cy="5913276"/>
          </a:xfrm>
        </p:grpSpPr>
        <p:pic>
          <p:nvPicPr>
            <p:cNvPr id="16389" name="Picture 5" descr="E:\FOTOS (ANTES E DEPOIS)\Meioambiente_Fotos Antes e Depois\compostagem_depois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427984" y="3132348"/>
              <a:ext cx="4716016" cy="3537012"/>
            </a:xfrm>
            <a:prstGeom prst="rect">
              <a:avLst/>
            </a:prstGeom>
            <a:noFill/>
          </p:spPr>
        </p:pic>
        <p:pic>
          <p:nvPicPr>
            <p:cNvPr id="16388" name="Picture 4" descr="E:\FOTOS (ANTES E DEPOIS)\Meioambiente_Fotos Antes e Depois\compostagem_antes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764704"/>
              <a:ext cx="4416491" cy="3312368"/>
            </a:xfrm>
            <a:prstGeom prst="rect">
              <a:avLst/>
            </a:prstGeom>
            <a:noFill/>
          </p:spPr>
        </p:pic>
        <p:pic>
          <p:nvPicPr>
            <p:cNvPr id="16386" name="Picture 2" descr="E:\FOTOS (ANTES E DEPOIS)\Meioambiente_Fotos Antes e Depois\central_antes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3348372"/>
              <a:ext cx="4427984" cy="3320988"/>
            </a:xfrm>
            <a:prstGeom prst="rect">
              <a:avLst/>
            </a:prstGeom>
            <a:noFill/>
          </p:spPr>
        </p:pic>
        <p:pic>
          <p:nvPicPr>
            <p:cNvPr id="16387" name="Picture 3" descr="E:\FOTOS (ANTES E DEPOIS)\Meioambiente_Fotos Antes e Depois\central_depois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27984" y="756084"/>
              <a:ext cx="4716016" cy="3537012"/>
            </a:xfrm>
            <a:prstGeom prst="rect">
              <a:avLst/>
            </a:prstGeom>
            <a:noFill/>
          </p:spPr>
        </p:pic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1691680" y="3212976"/>
              <a:ext cx="1090291" cy="47148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  <a:spcAft>
                  <a:spcPts val="300"/>
                </a:spcAft>
                <a:buClr>
                  <a:srgbClr val="FF7518"/>
                </a:buClr>
              </a:pPr>
              <a:r>
                <a:rPr lang="pt-BR" sz="2000" b="1" dirty="0" smtClean="0"/>
                <a:t>Antes</a:t>
              </a:r>
              <a:endParaRPr lang="pt-BR" sz="2000" b="1" dirty="0"/>
            </a:p>
          </p:txBody>
        </p: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6300192" y="4095161"/>
              <a:ext cx="1296144" cy="41395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  <a:spcAft>
                  <a:spcPts val="300"/>
                </a:spcAft>
                <a:buClr>
                  <a:srgbClr val="FF7518"/>
                </a:buClr>
              </a:pPr>
              <a:r>
                <a:rPr lang="pt-BR" sz="2000" b="1" dirty="0" smtClean="0"/>
                <a:t>Depois</a:t>
              </a:r>
              <a:endParaRPr lang="pt-BR" sz="20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4462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3600" b="1" dirty="0">
              <a:solidFill>
                <a:schemeClr val="bg1"/>
              </a:solidFill>
            </a:endParaRPr>
          </a:p>
        </p:txBody>
      </p:sp>
      <p:sp>
        <p:nvSpPr>
          <p:cNvPr id="56" name="CaixaDeTexto 55"/>
          <p:cNvSpPr txBox="1"/>
          <p:nvPr/>
        </p:nvSpPr>
        <p:spPr>
          <a:xfrm>
            <a:off x="0" y="83845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C00000"/>
                </a:solidFill>
              </a:rPr>
              <a:t>Central de Saneamento</a:t>
            </a:r>
            <a:endParaRPr lang="pt-BR" sz="3600" b="1" dirty="0">
              <a:solidFill>
                <a:srgbClr val="C00000"/>
              </a:solidFill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353786" y="1494166"/>
            <a:ext cx="8436429" cy="5031178"/>
            <a:chOff x="0" y="1494166"/>
            <a:chExt cx="8436429" cy="5031178"/>
          </a:xfrm>
        </p:grpSpPr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1709936" y="4671225"/>
              <a:ext cx="792088" cy="413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spcAft>
                  <a:spcPts val="300"/>
                </a:spcAft>
                <a:buClr>
                  <a:srgbClr val="FF7518"/>
                </a:buClr>
              </a:pPr>
              <a:r>
                <a:rPr lang="pt-BR" sz="2000" b="1" dirty="0" smtClean="0"/>
                <a:t>Antes</a:t>
              </a:r>
              <a:endParaRPr lang="pt-BR" sz="2000" b="1" dirty="0"/>
            </a:p>
          </p:txBody>
        </p: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5676122" y="2943033"/>
              <a:ext cx="1296144" cy="413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  <a:spcAft>
                  <a:spcPts val="300"/>
                </a:spcAft>
                <a:buClr>
                  <a:srgbClr val="FF7518"/>
                </a:buClr>
              </a:pPr>
              <a:r>
                <a:rPr lang="pt-BR" sz="2000" b="1" dirty="0" smtClean="0"/>
                <a:t>Depois</a:t>
              </a:r>
              <a:endParaRPr lang="pt-BR" sz="2000" b="1" dirty="0"/>
            </a:p>
          </p:txBody>
        </p:sp>
        <p:pic>
          <p:nvPicPr>
            <p:cNvPr id="17410" name="Picture 2" descr="E:\FOTOS (ANTES E DEPOIS)\Meioambiente_Fotos Antes e Depois\ecoponto_antes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494166"/>
              <a:ext cx="4211960" cy="3158970"/>
            </a:xfrm>
            <a:prstGeom prst="rect">
              <a:avLst/>
            </a:prstGeom>
            <a:noFill/>
          </p:spPr>
        </p:pic>
        <p:pic>
          <p:nvPicPr>
            <p:cNvPr id="17411" name="Picture 3" descr="E:\FOTOS (ANTES E DEPOIS)\Meioambiente_Fotos Antes e Depois\ecoponto_depois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11960" y="3356992"/>
              <a:ext cx="4224469" cy="316835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28596" y="1785926"/>
            <a:ext cx="828680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/>
              <a:t>Missão da </a:t>
            </a:r>
            <a:r>
              <a:rPr lang="pt-BR" sz="3200" b="1" dirty="0" err="1" smtClean="0"/>
              <a:t>Fiocruz</a:t>
            </a:r>
            <a:endParaRPr lang="pt-BR" sz="3200" b="1" dirty="0" smtClean="0"/>
          </a:p>
          <a:p>
            <a:pPr algn="ctr"/>
            <a:endParaRPr lang="pt-BR" sz="3200" b="1" dirty="0" smtClean="0"/>
          </a:p>
          <a:p>
            <a:pPr algn="just"/>
            <a:r>
              <a:rPr lang="pt-BR" sz="2200" dirty="0" smtClean="0"/>
              <a:t>“Produzir, disseminar e compartilhar conhecimentos e tecnologias voltados para o fortalecimento e  consolidação do </a:t>
            </a:r>
            <a:r>
              <a:rPr lang="pt-BR" sz="2200" b="1" dirty="0" smtClean="0"/>
              <a:t>Sistema Único de Saúde </a:t>
            </a:r>
            <a:r>
              <a:rPr lang="pt-BR" sz="2200" dirty="0" smtClean="0"/>
              <a:t>e que contribuam para </a:t>
            </a:r>
            <a:r>
              <a:rPr lang="pt-BR" sz="2200" b="1" dirty="0" smtClean="0"/>
              <a:t>melhoria da saúde e da qualidade de vida</a:t>
            </a:r>
            <a:r>
              <a:rPr lang="pt-BR" sz="2200" dirty="0" smtClean="0"/>
              <a:t> da população brasileira, para a </a:t>
            </a:r>
            <a:r>
              <a:rPr lang="pt-BR" sz="2200" b="1" dirty="0" smtClean="0"/>
              <a:t>redução das desigualdades sociais</a:t>
            </a:r>
            <a:r>
              <a:rPr lang="pt-BR" sz="2200" dirty="0" smtClean="0"/>
              <a:t> e para a dinâmica nacional de inovação, tendo a </a:t>
            </a:r>
            <a:r>
              <a:rPr lang="pt-BR" sz="2200" b="1" dirty="0" smtClean="0"/>
              <a:t>defesa do direito à saúde e da cidadania ampla</a:t>
            </a:r>
            <a:r>
              <a:rPr lang="pt-BR" sz="2200" dirty="0" smtClean="0"/>
              <a:t> como valores centrais”.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4462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3600" b="1" dirty="0">
              <a:solidFill>
                <a:schemeClr val="bg1"/>
              </a:solidFill>
            </a:endParaRPr>
          </a:p>
        </p:txBody>
      </p:sp>
      <p:grpSp>
        <p:nvGrpSpPr>
          <p:cNvPr id="15" name="Grupo 14"/>
          <p:cNvGrpSpPr/>
          <p:nvPr/>
        </p:nvGrpSpPr>
        <p:grpSpPr>
          <a:xfrm>
            <a:off x="335530" y="1484784"/>
            <a:ext cx="8472941" cy="5112568"/>
            <a:chOff x="323528" y="1484784"/>
            <a:chExt cx="8472941" cy="5112568"/>
          </a:xfrm>
        </p:grpSpPr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2051720" y="4653136"/>
              <a:ext cx="792088" cy="413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spcAft>
                  <a:spcPts val="300"/>
                </a:spcAft>
                <a:buClr>
                  <a:srgbClr val="FF7518"/>
                </a:buClr>
              </a:pPr>
              <a:r>
                <a:rPr lang="pt-BR" sz="2000" b="1" dirty="0" smtClean="0"/>
                <a:t>Antes</a:t>
              </a:r>
              <a:endParaRPr lang="pt-BR" sz="2000" b="1" dirty="0"/>
            </a:p>
          </p:txBody>
        </p: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6036162" y="3015041"/>
              <a:ext cx="1296144" cy="413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  <a:spcAft>
                  <a:spcPts val="300"/>
                </a:spcAft>
                <a:buClr>
                  <a:srgbClr val="FF7518"/>
                </a:buClr>
              </a:pPr>
              <a:r>
                <a:rPr lang="pt-BR" sz="2000" b="1" dirty="0" smtClean="0"/>
                <a:t>Depois</a:t>
              </a:r>
              <a:endParaRPr lang="pt-BR" sz="2000" b="1" dirty="0"/>
            </a:p>
          </p:txBody>
        </p:sp>
        <p:pic>
          <p:nvPicPr>
            <p:cNvPr id="18436" name="Picture 4" descr="E:\FOTOS (ANTES E DEPOIS)\Meioambiente_Fotos Antes e Depois\ete_depois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00" y="3429000"/>
              <a:ext cx="4224469" cy="3168352"/>
            </a:xfrm>
            <a:prstGeom prst="rect">
              <a:avLst/>
            </a:prstGeom>
            <a:noFill/>
          </p:spPr>
        </p:pic>
        <p:pic>
          <p:nvPicPr>
            <p:cNvPr id="18434" name="Picture 2" descr="E:\FOTOS (ANTES E DEPOIS)\Meioambiente_Fotos Antes e Depois\ete_antes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528" y="1484784"/>
              <a:ext cx="4248472" cy="3186354"/>
            </a:xfrm>
            <a:prstGeom prst="rect">
              <a:avLst/>
            </a:prstGeom>
            <a:noFill/>
          </p:spPr>
        </p:pic>
      </p:grpSp>
      <p:sp>
        <p:nvSpPr>
          <p:cNvPr id="16" name="CaixaDeTexto 15"/>
          <p:cNvSpPr txBox="1"/>
          <p:nvPr/>
        </p:nvSpPr>
        <p:spPr>
          <a:xfrm>
            <a:off x="0" y="83845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C00000"/>
                </a:solidFill>
              </a:rPr>
              <a:t>Central de Saneamento</a:t>
            </a:r>
            <a:endParaRPr lang="pt-BR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4462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3600" b="1" dirty="0">
              <a:solidFill>
                <a:schemeClr val="bg1"/>
              </a:solidFill>
            </a:endParaRPr>
          </a:p>
        </p:txBody>
      </p:sp>
      <p:grpSp>
        <p:nvGrpSpPr>
          <p:cNvPr id="114" name="Grupo 17"/>
          <p:cNvGrpSpPr>
            <a:grpSpLocks/>
          </p:cNvGrpSpPr>
          <p:nvPr/>
        </p:nvGrpSpPr>
        <p:grpSpPr bwMode="auto">
          <a:xfrm>
            <a:off x="1116013" y="4437063"/>
            <a:ext cx="1800225" cy="504825"/>
            <a:chOff x="1043608" y="4293096"/>
            <a:chExt cx="1800200" cy="504056"/>
          </a:xfrm>
        </p:grpSpPr>
        <p:sp>
          <p:nvSpPr>
            <p:cNvPr id="115" name="CaixaDeTexto 12"/>
            <p:cNvSpPr txBox="1">
              <a:spLocks noChangeArrowheads="1"/>
            </p:cNvSpPr>
            <p:nvPr/>
          </p:nvSpPr>
          <p:spPr bwMode="auto">
            <a:xfrm>
              <a:off x="1043608" y="4365104"/>
              <a:ext cx="18002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>
                  <a:latin typeface="Tw Cen MT" pitchFamily="34" charset="0"/>
                </a:rPr>
                <a:t>PIPAIS</a:t>
              </a:r>
            </a:p>
          </p:txBody>
        </p:sp>
        <p:sp>
          <p:nvSpPr>
            <p:cNvPr id="116" name="Elipse 115"/>
            <p:cNvSpPr/>
            <p:nvPr/>
          </p:nvSpPr>
          <p:spPr>
            <a:xfrm>
              <a:off x="1403965" y="4293096"/>
              <a:ext cx="1152509" cy="504056"/>
            </a:xfrm>
            <a:prstGeom prst="ellipse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grpSp>
        <p:nvGrpSpPr>
          <p:cNvPr id="117" name="Grupo 19"/>
          <p:cNvGrpSpPr>
            <a:grpSpLocks/>
          </p:cNvGrpSpPr>
          <p:nvPr/>
        </p:nvGrpSpPr>
        <p:grpSpPr bwMode="auto">
          <a:xfrm>
            <a:off x="3995738" y="4437063"/>
            <a:ext cx="1800225" cy="504825"/>
            <a:chOff x="1115616" y="4293096"/>
            <a:chExt cx="1800200" cy="504056"/>
          </a:xfrm>
        </p:grpSpPr>
        <p:sp>
          <p:nvSpPr>
            <p:cNvPr id="118" name="CaixaDeTexto 20"/>
            <p:cNvSpPr txBox="1">
              <a:spLocks noChangeArrowheads="1"/>
            </p:cNvSpPr>
            <p:nvPr/>
          </p:nvSpPr>
          <p:spPr bwMode="auto">
            <a:xfrm>
              <a:off x="1115616" y="4365104"/>
              <a:ext cx="18002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>
                  <a:latin typeface="Tw Cen MT" pitchFamily="34" charset="0"/>
                </a:rPr>
                <a:t>HORTO</a:t>
              </a:r>
            </a:p>
          </p:txBody>
        </p:sp>
        <p:sp>
          <p:nvSpPr>
            <p:cNvPr id="119" name="Elipse 118"/>
            <p:cNvSpPr/>
            <p:nvPr/>
          </p:nvSpPr>
          <p:spPr>
            <a:xfrm>
              <a:off x="1402949" y="4293096"/>
              <a:ext cx="1152509" cy="504056"/>
            </a:xfrm>
            <a:prstGeom prst="ellipse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grpSp>
        <p:nvGrpSpPr>
          <p:cNvPr id="120" name="Grupo 28"/>
          <p:cNvGrpSpPr>
            <a:grpSpLocks/>
          </p:cNvGrpSpPr>
          <p:nvPr/>
        </p:nvGrpSpPr>
        <p:grpSpPr bwMode="auto">
          <a:xfrm>
            <a:off x="6156325" y="4365625"/>
            <a:ext cx="2376488" cy="576263"/>
            <a:chOff x="6156176" y="4221088"/>
            <a:chExt cx="2376264" cy="576064"/>
          </a:xfrm>
        </p:grpSpPr>
        <p:sp>
          <p:nvSpPr>
            <p:cNvPr id="121" name="CaixaDeTexto 23"/>
            <p:cNvSpPr txBox="1">
              <a:spLocks noChangeArrowheads="1"/>
            </p:cNvSpPr>
            <p:nvPr/>
          </p:nvSpPr>
          <p:spPr bwMode="auto">
            <a:xfrm>
              <a:off x="6156176" y="4360789"/>
              <a:ext cx="2376264" cy="3076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1400" dirty="0" err="1">
                  <a:latin typeface="Tw Cen MT" pitchFamily="34" charset="0"/>
                </a:rPr>
                <a:t>Compostagem</a:t>
              </a:r>
              <a:endParaRPr lang="pt-BR" sz="1400" dirty="0">
                <a:latin typeface="Tw Cen MT" pitchFamily="34" charset="0"/>
              </a:endParaRPr>
            </a:p>
          </p:txBody>
        </p:sp>
        <p:grpSp>
          <p:nvGrpSpPr>
            <p:cNvPr id="122" name="Grupo 25"/>
            <p:cNvGrpSpPr>
              <a:grpSpLocks/>
            </p:cNvGrpSpPr>
            <p:nvPr/>
          </p:nvGrpSpPr>
          <p:grpSpPr bwMode="auto">
            <a:xfrm>
              <a:off x="6444208" y="4221088"/>
              <a:ext cx="1800200" cy="576064"/>
              <a:chOff x="1043608" y="4221088"/>
              <a:chExt cx="1800200" cy="576064"/>
            </a:xfrm>
          </p:grpSpPr>
          <p:sp>
            <p:nvSpPr>
              <p:cNvPr id="123" name="CaixaDeTexto 26"/>
              <p:cNvSpPr txBox="1">
                <a:spLocks noChangeArrowheads="1"/>
              </p:cNvSpPr>
              <p:nvPr/>
            </p:nvSpPr>
            <p:spPr bwMode="auto">
              <a:xfrm>
                <a:off x="1043608" y="4221088"/>
                <a:ext cx="18002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endParaRPr lang="pt-BR">
                  <a:latin typeface="Tw Cen MT" pitchFamily="34" charset="0"/>
                </a:endParaRPr>
              </a:p>
            </p:txBody>
          </p:sp>
          <p:sp>
            <p:nvSpPr>
              <p:cNvPr id="124" name="Elipse 123"/>
              <p:cNvSpPr/>
              <p:nvPr/>
            </p:nvSpPr>
            <p:spPr>
              <a:xfrm>
                <a:off x="1403215" y="4292501"/>
                <a:ext cx="1152416" cy="504651"/>
              </a:xfrm>
              <a:prstGeom prst="ellipse">
                <a:avLst/>
              </a:prstGeom>
              <a:no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/>
              </a:p>
            </p:txBody>
          </p:sp>
        </p:grpSp>
      </p:grpSp>
      <p:grpSp>
        <p:nvGrpSpPr>
          <p:cNvPr id="125" name="Grupo 33"/>
          <p:cNvGrpSpPr>
            <a:grpSpLocks/>
          </p:cNvGrpSpPr>
          <p:nvPr/>
        </p:nvGrpSpPr>
        <p:grpSpPr bwMode="auto">
          <a:xfrm>
            <a:off x="3348038" y="5229225"/>
            <a:ext cx="2808287" cy="936625"/>
            <a:chOff x="3707904" y="5229200"/>
            <a:chExt cx="2808312" cy="936104"/>
          </a:xfrm>
        </p:grpSpPr>
        <p:sp>
          <p:nvSpPr>
            <p:cNvPr id="126" name="CaixaDeTexto 31"/>
            <p:cNvSpPr txBox="1">
              <a:spLocks noChangeArrowheads="1"/>
            </p:cNvSpPr>
            <p:nvPr/>
          </p:nvSpPr>
          <p:spPr bwMode="auto">
            <a:xfrm>
              <a:off x="3707904" y="5241974"/>
              <a:ext cx="2808312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pt-BR"/>
                <a:t> Produção</a:t>
              </a:r>
            </a:p>
            <a:p>
              <a:pPr>
                <a:buFont typeface="Arial" pitchFamily="34" charset="0"/>
                <a:buChar char="•"/>
              </a:pPr>
              <a:r>
                <a:rPr lang="pt-BR"/>
                <a:t> Ações de Ed. Ambiental</a:t>
              </a:r>
            </a:p>
            <a:p>
              <a:pPr>
                <a:buFont typeface="Arial" pitchFamily="34" charset="0"/>
                <a:buChar char="•"/>
              </a:pPr>
              <a:r>
                <a:rPr lang="pt-BR"/>
                <a:t> Parcerias demais Unidades</a:t>
              </a:r>
            </a:p>
          </p:txBody>
        </p:sp>
        <p:sp>
          <p:nvSpPr>
            <p:cNvPr id="127" name="Retângulo 126"/>
            <p:cNvSpPr/>
            <p:nvPr/>
          </p:nvSpPr>
          <p:spPr>
            <a:xfrm>
              <a:off x="3707904" y="5229200"/>
              <a:ext cx="2808312" cy="936104"/>
            </a:xfrm>
            <a:prstGeom prst="rect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cxnSp>
        <p:nvCxnSpPr>
          <p:cNvPr id="128" name="Conector angulado 127"/>
          <p:cNvCxnSpPr>
            <a:stCxn id="116" idx="6"/>
            <a:endCxn id="119" idx="2"/>
          </p:cNvCxnSpPr>
          <p:nvPr/>
        </p:nvCxnSpPr>
        <p:spPr>
          <a:xfrm>
            <a:off x="2627313" y="4689475"/>
            <a:ext cx="1657350" cy="1588"/>
          </a:xfrm>
          <a:prstGeom prst="bentConnector3">
            <a:avLst>
              <a:gd name="adj1" fmla="val 50000"/>
            </a:avLst>
          </a:prstGeom>
          <a:ln w="25400">
            <a:solidFill>
              <a:srgbClr val="C000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9" name="Grupo 48"/>
          <p:cNvGrpSpPr>
            <a:grpSpLocks/>
          </p:cNvGrpSpPr>
          <p:nvPr/>
        </p:nvGrpSpPr>
        <p:grpSpPr bwMode="auto">
          <a:xfrm>
            <a:off x="755650" y="1557338"/>
            <a:ext cx="2880476" cy="3000823"/>
            <a:chOff x="755420" y="1556790"/>
            <a:chExt cx="2880476" cy="3001617"/>
          </a:xfrm>
        </p:grpSpPr>
        <p:grpSp>
          <p:nvGrpSpPr>
            <p:cNvPr id="130" name="Grupo 11"/>
            <p:cNvGrpSpPr>
              <a:grpSpLocks/>
            </p:cNvGrpSpPr>
            <p:nvPr/>
          </p:nvGrpSpPr>
          <p:grpSpPr bwMode="auto">
            <a:xfrm>
              <a:off x="755420" y="1556790"/>
              <a:ext cx="2880476" cy="3001617"/>
              <a:chOff x="755420" y="1988838"/>
              <a:chExt cx="2880476" cy="3001617"/>
            </a:xfrm>
          </p:grpSpPr>
          <p:sp>
            <p:nvSpPr>
              <p:cNvPr id="132" name="CaixaDeTexto 5"/>
              <p:cNvSpPr txBox="1">
                <a:spLocks noChangeArrowheads="1"/>
              </p:cNvSpPr>
              <p:nvPr/>
            </p:nvSpPr>
            <p:spPr bwMode="auto">
              <a:xfrm>
                <a:off x="827584" y="1988840"/>
                <a:ext cx="2808312" cy="30016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buFont typeface="Arial" pitchFamily="34" charset="0"/>
                  <a:buChar char="•"/>
                </a:pPr>
                <a:r>
                  <a:rPr lang="pt-BR" sz="1700" dirty="0"/>
                  <a:t> Legislação </a:t>
                </a:r>
                <a:r>
                  <a:rPr lang="pt-BR" sz="1700" dirty="0" smtClean="0"/>
                  <a:t>Federal,</a:t>
                </a:r>
              </a:p>
              <a:p>
                <a:r>
                  <a:rPr lang="pt-BR" sz="1700" dirty="0" smtClean="0"/>
                  <a:t>E</a:t>
                </a:r>
                <a:r>
                  <a:rPr lang="pt-BR" sz="1700" dirty="0" smtClean="0"/>
                  <a:t>stadual </a:t>
                </a:r>
                <a:r>
                  <a:rPr lang="pt-BR" sz="1700" dirty="0"/>
                  <a:t>e Municipal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pt-BR" sz="1700" dirty="0"/>
                  <a:t> Diagnóstico das Áreas Verdes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pt-BR" sz="1700" dirty="0"/>
                  <a:t> Obras e Projetos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pt-BR" sz="1700" dirty="0"/>
                  <a:t> Eventos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pt-BR" sz="1700" dirty="0"/>
                  <a:t> Solicitações dos usuários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pt-BR" sz="1700" dirty="0"/>
                  <a:t> Direitos Trabalhistas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pt-BR" sz="1700" dirty="0"/>
                  <a:t> Emergências</a:t>
                </a:r>
              </a:p>
              <a:p>
                <a:pPr>
                  <a:buFont typeface="Arial" pitchFamily="34" charset="0"/>
                  <a:buChar char="•"/>
                </a:pPr>
                <a:endParaRPr lang="pt-BR" dirty="0"/>
              </a:p>
              <a:p>
                <a:pPr>
                  <a:buFont typeface="Arial" pitchFamily="34" charset="0"/>
                  <a:buChar char="•"/>
                </a:pPr>
                <a:endParaRPr lang="pt-BR" dirty="0"/>
              </a:p>
            </p:txBody>
          </p:sp>
          <p:sp>
            <p:nvSpPr>
              <p:cNvPr id="133" name="Retângulo 132"/>
              <p:cNvSpPr/>
              <p:nvPr/>
            </p:nvSpPr>
            <p:spPr>
              <a:xfrm>
                <a:off x="755420" y="1988838"/>
                <a:ext cx="2592388" cy="2593073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/>
              </a:p>
            </p:txBody>
          </p:sp>
        </p:grpSp>
        <p:cxnSp>
          <p:nvCxnSpPr>
            <p:cNvPr id="131" name="Conector de seta reta 130"/>
            <p:cNvCxnSpPr>
              <a:stCxn id="133" idx="2"/>
              <a:endCxn id="116" idx="0"/>
            </p:cNvCxnSpPr>
            <p:nvPr/>
          </p:nvCxnSpPr>
          <p:spPr>
            <a:xfrm rot="5400000">
              <a:off x="1907907" y="4292776"/>
              <a:ext cx="287414" cy="1588"/>
            </a:xfrm>
            <a:prstGeom prst="straightConnector1">
              <a:avLst/>
            </a:prstGeom>
            <a:ln w="25400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Grupo 49"/>
          <p:cNvGrpSpPr>
            <a:grpSpLocks/>
          </p:cNvGrpSpPr>
          <p:nvPr/>
        </p:nvGrpSpPr>
        <p:grpSpPr bwMode="auto">
          <a:xfrm>
            <a:off x="1116013" y="4941887"/>
            <a:ext cx="2447925" cy="1223963"/>
            <a:chOff x="1115616" y="4941960"/>
            <a:chExt cx="2448272" cy="1223344"/>
          </a:xfrm>
        </p:grpSpPr>
        <p:grpSp>
          <p:nvGrpSpPr>
            <p:cNvPr id="135" name="Grupo 18"/>
            <p:cNvGrpSpPr>
              <a:grpSpLocks/>
            </p:cNvGrpSpPr>
            <p:nvPr/>
          </p:nvGrpSpPr>
          <p:grpSpPr bwMode="auto">
            <a:xfrm>
              <a:off x="1115616" y="5229200"/>
              <a:ext cx="2448272" cy="936104"/>
              <a:chOff x="755576" y="4797152"/>
              <a:chExt cx="2448272" cy="936104"/>
            </a:xfrm>
          </p:grpSpPr>
          <p:sp>
            <p:nvSpPr>
              <p:cNvPr id="137" name="CaixaDeTexto 13"/>
              <p:cNvSpPr txBox="1">
                <a:spLocks noChangeArrowheads="1"/>
              </p:cNvSpPr>
              <p:nvPr/>
            </p:nvSpPr>
            <p:spPr bwMode="auto">
              <a:xfrm>
                <a:off x="827584" y="4797152"/>
                <a:ext cx="2376264" cy="923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buFont typeface="Arial" pitchFamily="34" charset="0"/>
                  <a:buChar char="•"/>
                </a:pPr>
                <a:r>
                  <a:rPr lang="pt-BR"/>
                  <a:t> Cronogramas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pt-BR"/>
                  <a:t> Projetos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pt-BR"/>
                  <a:t> Execuções</a:t>
                </a:r>
              </a:p>
            </p:txBody>
          </p:sp>
          <p:sp>
            <p:nvSpPr>
              <p:cNvPr id="138" name="Retângulo 137"/>
              <p:cNvSpPr/>
              <p:nvPr/>
            </p:nvSpPr>
            <p:spPr>
              <a:xfrm>
                <a:off x="755576" y="4797105"/>
                <a:ext cx="1871927" cy="936151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/>
              </a:p>
            </p:txBody>
          </p:sp>
        </p:grpSp>
        <p:cxnSp>
          <p:nvCxnSpPr>
            <p:cNvPr id="136" name="Conector de seta reta 135"/>
            <p:cNvCxnSpPr>
              <a:stCxn id="116" idx="4"/>
              <a:endCxn id="138" idx="0"/>
            </p:cNvCxnSpPr>
            <p:nvPr/>
          </p:nvCxnSpPr>
          <p:spPr>
            <a:xfrm rot="5400000">
              <a:off x="1907190" y="5085558"/>
              <a:ext cx="288779" cy="1588"/>
            </a:xfrm>
            <a:prstGeom prst="straightConnector1">
              <a:avLst/>
            </a:prstGeom>
            <a:ln w="25400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9" name="Conector de seta reta 138"/>
          <p:cNvCxnSpPr>
            <a:stCxn id="124" idx="2"/>
            <a:endCxn id="119" idx="6"/>
          </p:cNvCxnSpPr>
          <p:nvPr/>
        </p:nvCxnSpPr>
        <p:spPr>
          <a:xfrm rot="10800000">
            <a:off x="5435600" y="4689475"/>
            <a:ext cx="1368425" cy="1588"/>
          </a:xfrm>
          <a:prstGeom prst="straightConnector1">
            <a:avLst/>
          </a:prstGeom>
          <a:ln w="254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0" name="Grupo 50"/>
          <p:cNvGrpSpPr>
            <a:grpSpLocks/>
          </p:cNvGrpSpPr>
          <p:nvPr/>
        </p:nvGrpSpPr>
        <p:grpSpPr bwMode="auto">
          <a:xfrm>
            <a:off x="3779838" y="2565400"/>
            <a:ext cx="2160587" cy="1873250"/>
            <a:chOff x="3779912" y="2564904"/>
            <a:chExt cx="2160240" cy="1873004"/>
          </a:xfrm>
        </p:grpSpPr>
        <p:grpSp>
          <p:nvGrpSpPr>
            <p:cNvPr id="141" name="Grupo 34"/>
            <p:cNvGrpSpPr>
              <a:grpSpLocks/>
            </p:cNvGrpSpPr>
            <p:nvPr/>
          </p:nvGrpSpPr>
          <p:grpSpPr bwMode="auto">
            <a:xfrm>
              <a:off x="3779912" y="2564904"/>
              <a:ext cx="2160240" cy="1584176"/>
              <a:chOff x="3635896" y="2564904"/>
              <a:chExt cx="2160240" cy="1584176"/>
            </a:xfrm>
          </p:grpSpPr>
          <p:sp>
            <p:nvSpPr>
              <p:cNvPr id="143" name="CaixaDeTexto 29"/>
              <p:cNvSpPr txBox="1">
                <a:spLocks noChangeArrowheads="1"/>
              </p:cNvSpPr>
              <p:nvPr/>
            </p:nvSpPr>
            <p:spPr bwMode="auto">
              <a:xfrm>
                <a:off x="3707904" y="2599744"/>
                <a:ext cx="2016224" cy="14773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buFont typeface="Arial" pitchFamily="34" charset="0"/>
                  <a:buChar char="•"/>
                </a:pPr>
                <a:r>
                  <a:rPr lang="pt-BR" dirty="0"/>
                  <a:t> Revitalização do Horto-sede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pt-BR" dirty="0"/>
                  <a:t> Diagnóstico das Áreas dos Hortos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pt-BR" dirty="0"/>
                  <a:t> Visitas Técnicas</a:t>
                </a:r>
              </a:p>
            </p:txBody>
          </p:sp>
          <p:sp>
            <p:nvSpPr>
              <p:cNvPr id="144" name="Retângulo 143"/>
              <p:cNvSpPr/>
              <p:nvPr/>
            </p:nvSpPr>
            <p:spPr>
              <a:xfrm>
                <a:off x="3635896" y="2564904"/>
                <a:ext cx="2160240" cy="1584115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/>
              </a:p>
            </p:txBody>
          </p:sp>
        </p:grpSp>
        <p:cxnSp>
          <p:nvCxnSpPr>
            <p:cNvPr id="142" name="Conector de seta reta 141"/>
            <p:cNvCxnSpPr>
              <a:stCxn id="144" idx="2"/>
              <a:endCxn id="119" idx="0"/>
            </p:cNvCxnSpPr>
            <p:nvPr/>
          </p:nvCxnSpPr>
          <p:spPr>
            <a:xfrm rot="5400000">
              <a:off x="4716383" y="4293463"/>
              <a:ext cx="287299" cy="1587"/>
            </a:xfrm>
            <a:prstGeom prst="straightConnector1">
              <a:avLst/>
            </a:prstGeom>
            <a:ln w="25400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5" name="Conector de seta reta 144"/>
          <p:cNvCxnSpPr/>
          <p:nvPr/>
        </p:nvCxnSpPr>
        <p:spPr>
          <a:xfrm rot="5400000">
            <a:off x="4679951" y="5121275"/>
            <a:ext cx="360362" cy="1587"/>
          </a:xfrm>
          <a:prstGeom prst="straightConnector1">
            <a:avLst/>
          </a:prstGeom>
          <a:ln w="254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6" name="Grupo 52"/>
          <p:cNvGrpSpPr>
            <a:grpSpLocks/>
          </p:cNvGrpSpPr>
          <p:nvPr/>
        </p:nvGrpSpPr>
        <p:grpSpPr bwMode="auto">
          <a:xfrm>
            <a:off x="6588125" y="3213098"/>
            <a:ext cx="1584325" cy="1225551"/>
            <a:chOff x="6588224" y="3212976"/>
            <a:chExt cx="1584176" cy="1224933"/>
          </a:xfrm>
        </p:grpSpPr>
        <p:sp>
          <p:nvSpPr>
            <p:cNvPr id="147" name="CaixaDeTexto 35"/>
            <p:cNvSpPr txBox="1">
              <a:spLocks noChangeArrowheads="1"/>
            </p:cNvSpPr>
            <p:nvPr/>
          </p:nvSpPr>
          <p:spPr bwMode="auto">
            <a:xfrm>
              <a:off x="6660232" y="3212976"/>
              <a:ext cx="1440160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pt-BR"/>
                <a:t> Produto da varrição dos jardins e ruas</a:t>
              </a:r>
            </a:p>
          </p:txBody>
        </p:sp>
        <p:grpSp>
          <p:nvGrpSpPr>
            <p:cNvPr id="148" name="Grupo 51"/>
            <p:cNvGrpSpPr>
              <a:grpSpLocks/>
            </p:cNvGrpSpPr>
            <p:nvPr/>
          </p:nvGrpSpPr>
          <p:grpSpPr bwMode="auto">
            <a:xfrm>
              <a:off x="6588224" y="3212976"/>
              <a:ext cx="1584176" cy="1224933"/>
              <a:chOff x="6588224" y="3212976"/>
              <a:chExt cx="1584176" cy="1224933"/>
            </a:xfrm>
          </p:grpSpPr>
          <p:sp>
            <p:nvSpPr>
              <p:cNvPr id="149" name="Retângulo 148"/>
              <p:cNvSpPr/>
              <p:nvPr/>
            </p:nvSpPr>
            <p:spPr>
              <a:xfrm>
                <a:off x="6588224" y="3212976"/>
                <a:ext cx="1584176" cy="936151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/>
              </a:p>
            </p:txBody>
          </p:sp>
          <p:cxnSp>
            <p:nvCxnSpPr>
              <p:cNvPr id="150" name="Conector de seta reta 149"/>
              <p:cNvCxnSpPr>
                <a:stCxn id="149" idx="2"/>
                <a:endCxn id="124" idx="0"/>
              </p:cNvCxnSpPr>
              <p:nvPr/>
            </p:nvCxnSpPr>
            <p:spPr>
              <a:xfrm rot="5400000">
                <a:off x="7235923" y="4291929"/>
                <a:ext cx="288779" cy="3175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prstDash val="sys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51" name="Conector de seta reta 150"/>
          <p:cNvCxnSpPr>
            <a:stCxn id="124" idx="4"/>
          </p:cNvCxnSpPr>
          <p:nvPr/>
        </p:nvCxnSpPr>
        <p:spPr>
          <a:xfrm rot="5400000">
            <a:off x="7057232" y="5264944"/>
            <a:ext cx="647700" cy="1587"/>
          </a:xfrm>
          <a:prstGeom prst="straightConnector1">
            <a:avLst/>
          </a:prstGeom>
          <a:ln w="254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2" name="Grupo 82"/>
          <p:cNvGrpSpPr>
            <a:grpSpLocks/>
          </p:cNvGrpSpPr>
          <p:nvPr/>
        </p:nvGrpSpPr>
        <p:grpSpPr bwMode="auto">
          <a:xfrm>
            <a:off x="647701" y="5229225"/>
            <a:ext cx="7669212" cy="1295401"/>
            <a:chOff x="648073" y="5229197"/>
            <a:chExt cx="7668343" cy="1296149"/>
          </a:xfrm>
        </p:grpSpPr>
        <p:grpSp>
          <p:nvGrpSpPr>
            <p:cNvPr id="153" name="Grupo 81"/>
            <p:cNvGrpSpPr>
              <a:grpSpLocks/>
            </p:cNvGrpSpPr>
            <p:nvPr/>
          </p:nvGrpSpPr>
          <p:grpSpPr bwMode="auto">
            <a:xfrm>
              <a:off x="648073" y="5229197"/>
              <a:ext cx="7668343" cy="1296149"/>
              <a:chOff x="648073" y="5229197"/>
              <a:chExt cx="7668343" cy="1296149"/>
            </a:xfrm>
          </p:grpSpPr>
          <p:sp>
            <p:nvSpPr>
              <p:cNvPr id="155" name="CaixaDeTexto 45"/>
              <p:cNvSpPr txBox="1">
                <a:spLocks noChangeArrowheads="1"/>
              </p:cNvSpPr>
              <p:nvPr/>
            </p:nvSpPr>
            <p:spPr bwMode="auto">
              <a:xfrm>
                <a:off x="7164288" y="5661248"/>
                <a:ext cx="108012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pt-BR"/>
                  <a:t>JARDINS</a:t>
                </a:r>
              </a:p>
            </p:txBody>
          </p:sp>
          <p:sp>
            <p:nvSpPr>
              <p:cNvPr id="156" name="Retângulo de cantos arredondados 155"/>
              <p:cNvSpPr/>
              <p:nvPr/>
            </p:nvSpPr>
            <p:spPr>
              <a:xfrm>
                <a:off x="7092592" y="5589770"/>
                <a:ext cx="1223824" cy="503526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/>
              </a:p>
            </p:txBody>
          </p:sp>
          <p:cxnSp>
            <p:nvCxnSpPr>
              <p:cNvPr id="157" name="Conector angulado 156"/>
              <p:cNvCxnSpPr>
                <a:stCxn id="138" idx="2"/>
                <a:endCxn id="155" idx="2"/>
              </p:cNvCxnSpPr>
              <p:nvPr/>
            </p:nvCxnSpPr>
            <p:spPr>
              <a:xfrm rot="5400000" flipH="1" flipV="1">
                <a:off x="4810773" y="3271838"/>
                <a:ext cx="133427" cy="5652447"/>
              </a:xfrm>
              <a:prstGeom prst="bentConnector3">
                <a:avLst>
                  <a:gd name="adj1" fmla="val -169680"/>
                </a:avLst>
              </a:prstGeom>
              <a:ln w="25400">
                <a:solidFill>
                  <a:srgbClr val="C00000"/>
                </a:solidFill>
                <a:prstDash val="sys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Conector angulado 92"/>
              <p:cNvCxnSpPr>
                <a:stCxn id="164" idx="4"/>
              </p:cNvCxnSpPr>
              <p:nvPr/>
            </p:nvCxnSpPr>
            <p:spPr>
              <a:xfrm rot="16200000" flipH="1">
                <a:off x="3744486" y="2132784"/>
                <a:ext cx="1296149" cy="7488976"/>
              </a:xfrm>
              <a:prstGeom prst="bentConnector2">
                <a:avLst/>
              </a:prstGeom>
              <a:ln w="25400">
                <a:solidFill>
                  <a:srgbClr val="C00000"/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4" name="Conector de seta reta 153"/>
            <p:cNvCxnSpPr/>
            <p:nvPr/>
          </p:nvCxnSpPr>
          <p:spPr>
            <a:xfrm rot="5400000" flipH="1" flipV="1">
              <a:off x="7956739" y="6308526"/>
              <a:ext cx="432048" cy="1588"/>
            </a:xfrm>
            <a:prstGeom prst="straightConnector1">
              <a:avLst/>
            </a:prstGeom>
            <a:ln w="25400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Grupo 79"/>
          <p:cNvGrpSpPr>
            <a:grpSpLocks/>
          </p:cNvGrpSpPr>
          <p:nvPr/>
        </p:nvGrpSpPr>
        <p:grpSpPr bwMode="auto">
          <a:xfrm>
            <a:off x="8172450" y="3789363"/>
            <a:ext cx="503238" cy="2052637"/>
            <a:chOff x="8172400" y="3789040"/>
            <a:chExt cx="504056" cy="2052227"/>
          </a:xfrm>
        </p:grpSpPr>
        <p:cxnSp>
          <p:nvCxnSpPr>
            <p:cNvPr id="160" name="Conector angulado 111"/>
            <p:cNvCxnSpPr>
              <a:stCxn id="156" idx="3"/>
            </p:cNvCxnSpPr>
            <p:nvPr/>
          </p:nvCxnSpPr>
          <p:spPr>
            <a:xfrm flipV="1">
              <a:off x="8317098" y="3789040"/>
              <a:ext cx="359358" cy="2052227"/>
            </a:xfrm>
            <a:prstGeom prst="bentConnector2">
              <a:avLst/>
            </a:prstGeom>
            <a:ln w="254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Conector de seta reta 160"/>
            <p:cNvCxnSpPr/>
            <p:nvPr/>
          </p:nvCxnSpPr>
          <p:spPr>
            <a:xfrm rot="10800000">
              <a:off x="8172400" y="3789040"/>
              <a:ext cx="504056" cy="1587"/>
            </a:xfrm>
            <a:prstGeom prst="straightConnector1">
              <a:avLst/>
            </a:prstGeom>
            <a:ln w="25400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2" name="Grupo 69"/>
          <p:cNvGrpSpPr>
            <a:grpSpLocks/>
          </p:cNvGrpSpPr>
          <p:nvPr/>
        </p:nvGrpSpPr>
        <p:grpSpPr bwMode="auto">
          <a:xfrm>
            <a:off x="0" y="4149725"/>
            <a:ext cx="1512888" cy="1079500"/>
            <a:chOff x="-36512" y="4149080"/>
            <a:chExt cx="1512168" cy="1080120"/>
          </a:xfrm>
        </p:grpSpPr>
        <p:sp>
          <p:nvSpPr>
            <p:cNvPr id="163" name="CaixaDeTexto 72"/>
            <p:cNvSpPr txBox="1">
              <a:spLocks noChangeArrowheads="1"/>
            </p:cNvSpPr>
            <p:nvPr/>
          </p:nvSpPr>
          <p:spPr bwMode="auto">
            <a:xfrm>
              <a:off x="-36512" y="4293096"/>
              <a:ext cx="1296144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dirty="0">
                  <a:latin typeface="Tw Cen MT" pitchFamily="34" charset="0"/>
                </a:rPr>
                <a:t>PPODAS</a:t>
              </a:r>
            </a:p>
            <a:p>
              <a:pPr algn="ctr"/>
              <a:r>
                <a:rPr lang="pt-BR" dirty="0">
                  <a:latin typeface="Tw Cen MT" pitchFamily="34" charset="0"/>
                </a:rPr>
                <a:t>+</a:t>
              </a:r>
            </a:p>
            <a:p>
              <a:pPr algn="ctr"/>
              <a:r>
                <a:rPr lang="pt-BR" dirty="0">
                  <a:latin typeface="Tw Cen MT" pitchFamily="34" charset="0"/>
                </a:rPr>
                <a:t>PMAV</a:t>
              </a:r>
            </a:p>
          </p:txBody>
        </p:sp>
        <p:sp>
          <p:nvSpPr>
            <p:cNvPr id="164" name="Elipse 163"/>
            <p:cNvSpPr/>
            <p:nvPr/>
          </p:nvSpPr>
          <p:spPr>
            <a:xfrm>
              <a:off x="34892" y="4149080"/>
              <a:ext cx="1151976" cy="1080120"/>
            </a:xfrm>
            <a:prstGeom prst="ellipse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cxnSp>
          <p:nvCxnSpPr>
            <p:cNvPr id="165" name="Conector de seta reta 164"/>
            <p:cNvCxnSpPr>
              <a:stCxn id="116" idx="2"/>
              <a:endCxn id="164" idx="6"/>
            </p:cNvCxnSpPr>
            <p:nvPr/>
          </p:nvCxnSpPr>
          <p:spPr>
            <a:xfrm rot="10800000">
              <a:off x="1186869" y="4689140"/>
              <a:ext cx="288787" cy="1589"/>
            </a:xfrm>
            <a:prstGeom prst="straightConnector1">
              <a:avLst/>
            </a:prstGeom>
            <a:ln w="25400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CaixaDeTexto 55"/>
          <p:cNvSpPr txBox="1"/>
          <p:nvPr/>
        </p:nvSpPr>
        <p:spPr>
          <a:xfrm>
            <a:off x="0" y="83845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C00000"/>
                </a:solidFill>
              </a:rPr>
              <a:t>Ciclo de sustentabilidade</a:t>
            </a:r>
            <a:endParaRPr lang="pt-BR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4462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3600" b="1" dirty="0">
              <a:solidFill>
                <a:schemeClr val="bg1"/>
              </a:solidFill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629816" y="1371441"/>
            <a:ext cx="7884368" cy="5160781"/>
            <a:chOff x="0" y="692696"/>
            <a:chExt cx="9144000" cy="5985284"/>
          </a:xfrm>
        </p:grpSpPr>
        <p:pic>
          <p:nvPicPr>
            <p:cNvPr id="19460" name="Picture 4" descr="E:\FOTOS (ANTES E DEPOIS)\Meioambiente_Fotos Antes e Depois\DSC01584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00" y="3240360"/>
              <a:ext cx="4572000" cy="3429000"/>
            </a:xfrm>
            <a:prstGeom prst="rect">
              <a:avLst/>
            </a:prstGeom>
            <a:noFill/>
          </p:spPr>
        </p:pic>
        <p:pic>
          <p:nvPicPr>
            <p:cNvPr id="19459" name="Picture 3" descr="E:\FOTOS (ANTES E DEPOIS)\Meioambiente_Fotos Antes e Depois\horto_depois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248980"/>
              <a:ext cx="4572000" cy="3429000"/>
            </a:xfrm>
            <a:prstGeom prst="rect">
              <a:avLst/>
            </a:prstGeom>
            <a:noFill/>
          </p:spPr>
        </p:pic>
        <p:pic>
          <p:nvPicPr>
            <p:cNvPr id="19458" name="Picture 2" descr="E:\FOTOS (ANTES E DEPOIS)\Meioambiente_Fotos Antes e Depois\horto_antes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692696"/>
              <a:ext cx="9144000" cy="2643469"/>
            </a:xfrm>
            <a:prstGeom prst="rect">
              <a:avLst/>
            </a:prstGeom>
            <a:noFill/>
          </p:spPr>
        </p:pic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3923928" y="6237312"/>
              <a:ext cx="1296144" cy="41395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  <a:spcAft>
                  <a:spcPts val="300"/>
                </a:spcAft>
                <a:buClr>
                  <a:srgbClr val="FF7518"/>
                </a:buClr>
              </a:pPr>
              <a:r>
                <a:rPr lang="pt-BR" sz="2000" b="1" dirty="0" smtClean="0"/>
                <a:t>Depois</a:t>
              </a:r>
              <a:endParaRPr lang="pt-BR" sz="2000" b="1" dirty="0"/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4211960" y="764704"/>
              <a:ext cx="792088" cy="41395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spcAft>
                  <a:spcPts val="300"/>
                </a:spcAft>
                <a:buClr>
                  <a:srgbClr val="FF7518"/>
                </a:buClr>
              </a:pPr>
              <a:r>
                <a:rPr lang="pt-BR" sz="2000" b="1" dirty="0" smtClean="0"/>
                <a:t>Antes</a:t>
              </a:r>
              <a:endParaRPr lang="pt-BR" sz="2000" b="1" dirty="0"/>
            </a:p>
          </p:txBody>
        </p:sp>
      </p:grpSp>
      <p:sp>
        <p:nvSpPr>
          <p:cNvPr id="12" name="CaixaDeTexto 11"/>
          <p:cNvSpPr txBox="1"/>
          <p:nvPr/>
        </p:nvSpPr>
        <p:spPr>
          <a:xfrm>
            <a:off x="0" y="69269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C00000"/>
                </a:solidFill>
              </a:rPr>
              <a:t>Horto</a:t>
            </a:r>
            <a:endParaRPr lang="pt-BR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4462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3600" b="1" dirty="0">
              <a:solidFill>
                <a:schemeClr val="bg1"/>
              </a:solidFill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6372200" y="4599217"/>
            <a:ext cx="1296144" cy="41395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300"/>
              </a:spcAft>
              <a:buClr>
                <a:srgbClr val="FF7518"/>
              </a:buClr>
            </a:pPr>
            <a:r>
              <a:rPr lang="pt-BR" sz="2000" b="1" dirty="0" smtClean="0"/>
              <a:t>Depois</a:t>
            </a:r>
            <a:endParaRPr lang="pt-BR" sz="2000" b="1" dirty="0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195736" y="2799017"/>
            <a:ext cx="792088" cy="41395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  <a:buClr>
                <a:srgbClr val="FF7518"/>
              </a:buClr>
            </a:pPr>
            <a:r>
              <a:rPr lang="pt-BR" sz="2000" b="1" dirty="0" smtClean="0"/>
              <a:t>Antes</a:t>
            </a:r>
            <a:endParaRPr lang="pt-BR" sz="2000" b="1" dirty="0"/>
          </a:p>
        </p:txBody>
      </p:sp>
      <p:pic>
        <p:nvPicPr>
          <p:cNvPr id="20482" name="Picture 2" descr="E:\FOTOS (ANTES E DEPOIS)\Meioambiente_Fotos Antes e Depois\paisagismo_ant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088" y="3268873"/>
            <a:ext cx="4533982" cy="3400487"/>
          </a:xfrm>
          <a:prstGeom prst="rect">
            <a:avLst/>
          </a:prstGeom>
          <a:noFill/>
        </p:spPr>
      </p:pic>
      <p:pic>
        <p:nvPicPr>
          <p:cNvPr id="20483" name="Picture 3" descr="E:\FOTOS (ANTES E DEPOIS)\Meioambiente_Fotos Antes e Depois\paisagismocecal_depoi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7485" y="1556792"/>
            <a:ext cx="4077427" cy="3058070"/>
          </a:xfrm>
          <a:prstGeom prst="rect">
            <a:avLst/>
          </a:prstGeom>
          <a:noFill/>
        </p:spPr>
      </p:pic>
      <p:sp>
        <p:nvSpPr>
          <p:cNvPr id="9" name="CaixaDeTexto 8"/>
          <p:cNvSpPr txBox="1"/>
          <p:nvPr/>
        </p:nvSpPr>
        <p:spPr>
          <a:xfrm>
            <a:off x="0" y="76470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C00000"/>
                </a:solidFill>
              </a:rPr>
              <a:t>Paisagismo</a:t>
            </a:r>
            <a:endParaRPr lang="pt-BR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359532" y="1556792"/>
            <a:ext cx="842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 smtClean="0"/>
              <a:t>Muito Obrigado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59532" y="3300080"/>
            <a:ext cx="84249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err="1" smtClean="0"/>
              <a:t>Tatsuo</a:t>
            </a:r>
            <a:r>
              <a:rPr lang="pt-BR" sz="4000" b="1" dirty="0" smtClean="0"/>
              <a:t> </a:t>
            </a:r>
            <a:r>
              <a:rPr lang="pt-BR" sz="4000" b="1" dirty="0" err="1" smtClean="0"/>
              <a:t>Shubo</a:t>
            </a:r>
            <a:endParaRPr lang="pt-BR" sz="4000" b="1" dirty="0" smtClean="0"/>
          </a:p>
          <a:p>
            <a:pPr algn="ctr"/>
            <a:r>
              <a:rPr lang="pt-BR" sz="2200" b="1" dirty="0" smtClean="0">
                <a:hlinkClick r:id="rId2"/>
              </a:rPr>
              <a:t>shubo@fiocruz.br</a:t>
            </a:r>
            <a:endParaRPr lang="pt-BR" sz="2200" b="1" dirty="0" smtClean="0"/>
          </a:p>
          <a:p>
            <a:pPr algn="ctr"/>
            <a:r>
              <a:rPr lang="pt-BR" sz="2200" b="1" dirty="0" smtClean="0"/>
              <a:t>Tel.: 3885-1741</a:t>
            </a:r>
          </a:p>
        </p:txBody>
      </p:sp>
      <p:grpSp>
        <p:nvGrpSpPr>
          <p:cNvPr id="14" name="Grupo 13"/>
          <p:cNvGrpSpPr/>
          <p:nvPr/>
        </p:nvGrpSpPr>
        <p:grpSpPr>
          <a:xfrm>
            <a:off x="143508" y="4869160"/>
            <a:ext cx="8856984" cy="1368152"/>
            <a:chOff x="179512" y="4869160"/>
            <a:chExt cx="8856984" cy="136815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57581" t="11925" r="18794" b="66529"/>
            <a:stretch>
              <a:fillRect/>
            </a:stretch>
          </p:blipFill>
          <p:spPr bwMode="auto">
            <a:xfrm>
              <a:off x="179512" y="4869160"/>
              <a:ext cx="2400267" cy="1368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18233" t="75338" r="76678" b="11090"/>
            <a:stretch>
              <a:fillRect/>
            </a:stretch>
          </p:blipFill>
          <p:spPr bwMode="auto">
            <a:xfrm>
              <a:off x="2771800" y="5157192"/>
              <a:ext cx="648072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6" name="Picture 12" descr="cursos fiocruz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37897" y="5286647"/>
              <a:ext cx="2998599" cy="950665"/>
            </a:xfrm>
            <a:prstGeom prst="rect">
              <a:avLst/>
            </a:prstGeom>
            <a:noFill/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30108" t="75338" r="52362" b="11090"/>
            <a:stretch>
              <a:fillRect/>
            </a:stretch>
          </p:blipFill>
          <p:spPr bwMode="auto">
            <a:xfrm>
              <a:off x="3635896" y="5157192"/>
              <a:ext cx="2232248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 cstate="print"/>
          <a:srcRect t="18420"/>
          <a:stretch>
            <a:fillRect/>
          </a:stretch>
        </p:blipFill>
        <p:spPr bwMode="auto">
          <a:xfrm>
            <a:off x="465931" y="1304947"/>
            <a:ext cx="8212138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728089"/>
            <a:ext cx="9144000" cy="504056"/>
          </a:xfrm>
          <a:prstGeom prst="rect">
            <a:avLst/>
          </a:prstGeom>
          <a:extLst/>
        </p:spPr>
        <p:txBody>
          <a:bodyPr/>
          <a:lstStyle/>
          <a:p>
            <a:pPr algn="ctr">
              <a:defRPr/>
            </a:pPr>
            <a:r>
              <a:rPr lang="pt-BR" sz="2800" b="1" dirty="0">
                <a:ln>
                  <a:solidFill>
                    <a:schemeClr val="bg2"/>
                  </a:solidFill>
                </a:ln>
                <a:solidFill>
                  <a:srgbClr val="FF0000"/>
                </a:solidFill>
                <a:latin typeface="+mn-lt"/>
                <a:cs typeface="Arial" charset="0"/>
              </a:rPr>
              <a:t>Mapa Estratégico – Eixos e Objetivos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2" name="Picture 24" descr="http://mundoinformativo.com.br/wp-content/gallery/mapa-do-brasil/mapa-do-brasil-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589" y="797138"/>
            <a:ext cx="5932127" cy="5775134"/>
          </a:xfrm>
          <a:prstGeom prst="rect">
            <a:avLst/>
          </a:prstGeom>
          <a:noFill/>
        </p:spPr>
      </p:pic>
      <p:cxnSp>
        <p:nvCxnSpPr>
          <p:cNvPr id="16" name="Conector de seta reta 15"/>
          <p:cNvCxnSpPr/>
          <p:nvPr/>
        </p:nvCxnSpPr>
        <p:spPr>
          <a:xfrm rot="10800000">
            <a:off x="5016621" y="3643314"/>
            <a:ext cx="1285884" cy="642942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/>
          <p:cNvCxnSpPr/>
          <p:nvPr/>
        </p:nvCxnSpPr>
        <p:spPr>
          <a:xfrm>
            <a:off x="730341" y="1571612"/>
            <a:ext cx="857256" cy="634575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de seta reta 27"/>
          <p:cNvCxnSpPr/>
          <p:nvPr/>
        </p:nvCxnSpPr>
        <p:spPr>
          <a:xfrm rot="16200000" flipV="1">
            <a:off x="4195084" y="4750603"/>
            <a:ext cx="1571636" cy="928694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de seta reta 33"/>
          <p:cNvCxnSpPr/>
          <p:nvPr/>
        </p:nvCxnSpPr>
        <p:spPr>
          <a:xfrm rot="10800000">
            <a:off x="3802175" y="5143514"/>
            <a:ext cx="714380" cy="714378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de seta reta 37"/>
          <p:cNvCxnSpPr/>
          <p:nvPr/>
        </p:nvCxnSpPr>
        <p:spPr>
          <a:xfrm rot="10800000">
            <a:off x="5873877" y="2928934"/>
            <a:ext cx="785818" cy="642942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de seta reta 41"/>
          <p:cNvCxnSpPr/>
          <p:nvPr/>
        </p:nvCxnSpPr>
        <p:spPr>
          <a:xfrm rot="10800000" flipV="1">
            <a:off x="5373811" y="1643050"/>
            <a:ext cx="1000132" cy="71438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de seta reta 47"/>
          <p:cNvCxnSpPr/>
          <p:nvPr/>
        </p:nvCxnSpPr>
        <p:spPr>
          <a:xfrm flipV="1">
            <a:off x="2230539" y="4643446"/>
            <a:ext cx="714380" cy="642942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66" name="Picture 18" descr="http://t3.gstatic.com/images?q=tbn:ANd9GcR9PEwWn9WoBZQWkyGmLuL1vVuB4VDM3uMj5X-xwuhCgqCPIlW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2426" y="4572008"/>
            <a:ext cx="2025854" cy="1785950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</p:pic>
      <p:cxnSp>
        <p:nvCxnSpPr>
          <p:cNvPr id="52" name="Conector de seta reta 51"/>
          <p:cNvCxnSpPr>
            <a:stCxn id="2066" idx="1"/>
          </p:cNvCxnSpPr>
          <p:nvPr/>
        </p:nvCxnSpPr>
        <p:spPr>
          <a:xfrm rot="10800000">
            <a:off x="4903600" y="4714887"/>
            <a:ext cx="1928826" cy="750097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de seta reta 55"/>
          <p:cNvCxnSpPr/>
          <p:nvPr/>
        </p:nvCxnSpPr>
        <p:spPr>
          <a:xfrm flipV="1">
            <a:off x="1045948" y="3286124"/>
            <a:ext cx="970277" cy="35719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ector de seta reta 79"/>
          <p:cNvCxnSpPr/>
          <p:nvPr/>
        </p:nvCxnSpPr>
        <p:spPr>
          <a:xfrm rot="5400000">
            <a:off x="4480836" y="1964521"/>
            <a:ext cx="1214446" cy="285752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" name="Picture 26" descr="http://2.bp.blogspot.com/-AuLDYQJo35E/TeeRHwz1k5I/AAAAAAAAEvs/jfKrndXzsK4/s400/fiocruz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9629" y="1214422"/>
            <a:ext cx="617323" cy="809604"/>
          </a:xfrm>
          <a:prstGeom prst="rect">
            <a:avLst/>
          </a:prstGeom>
          <a:noFill/>
        </p:spPr>
      </p:pic>
      <p:pic>
        <p:nvPicPr>
          <p:cNvPr id="88" name="Picture 26" descr="http://2.bp.blogspot.com/-AuLDYQJo35E/TeeRHwz1k5I/AAAAAAAAEvs/jfKrndXzsK4/s400/fiocruz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3943" y="3000372"/>
            <a:ext cx="617323" cy="809604"/>
          </a:xfrm>
          <a:prstGeom prst="rect">
            <a:avLst/>
          </a:prstGeom>
          <a:noFill/>
        </p:spPr>
      </p:pic>
      <p:pic>
        <p:nvPicPr>
          <p:cNvPr id="89" name="Picture 26" descr="http://2.bp.blogspot.com/-AuLDYQJo35E/TeeRHwz1k5I/AAAAAAAAEvs/jfKrndXzsK4/s400/fiocruz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6753" y="3857628"/>
            <a:ext cx="617323" cy="809604"/>
          </a:xfrm>
          <a:prstGeom prst="rect">
            <a:avLst/>
          </a:prstGeom>
          <a:noFill/>
        </p:spPr>
      </p:pic>
      <p:pic>
        <p:nvPicPr>
          <p:cNvPr id="90" name="Picture 26" descr="http://2.bp.blogspot.com/-AuLDYQJo35E/TeeRHwz1k5I/AAAAAAAAEvs/jfKrndXzsK4/s400/fiocruz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02241" y="5429264"/>
            <a:ext cx="617323" cy="809604"/>
          </a:xfrm>
          <a:prstGeom prst="rect">
            <a:avLst/>
          </a:prstGeom>
          <a:noFill/>
        </p:spPr>
      </p:pic>
      <p:pic>
        <p:nvPicPr>
          <p:cNvPr id="91" name="Picture 26" descr="http://2.bp.blogspot.com/-AuLDYQJo35E/TeeRHwz1k5I/AAAAAAAAEvs/jfKrndXzsK4/s400/fiocruz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59497" y="5357826"/>
            <a:ext cx="617323" cy="809604"/>
          </a:xfrm>
          <a:prstGeom prst="rect">
            <a:avLst/>
          </a:prstGeom>
          <a:noFill/>
        </p:spPr>
      </p:pic>
      <p:pic>
        <p:nvPicPr>
          <p:cNvPr id="92" name="Picture 26" descr="http://2.bp.blogspot.com/-AuLDYQJo35E/TeeRHwz1k5I/AAAAAAAAEvs/jfKrndXzsK4/s400/fiocruz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73349" y="4857760"/>
            <a:ext cx="617323" cy="809604"/>
          </a:xfrm>
          <a:prstGeom prst="rect">
            <a:avLst/>
          </a:prstGeom>
          <a:noFill/>
        </p:spPr>
      </p:pic>
      <p:pic>
        <p:nvPicPr>
          <p:cNvPr id="93" name="Picture 26" descr="http://2.bp.blogspot.com/-AuLDYQJo35E/TeeRHwz1k5I/AAAAAAAAEvs/jfKrndXzsK4/s400/fiocruz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8758" y="3286124"/>
            <a:ext cx="617323" cy="809604"/>
          </a:xfrm>
          <a:prstGeom prst="rect">
            <a:avLst/>
          </a:prstGeom>
          <a:noFill/>
        </p:spPr>
      </p:pic>
      <p:pic>
        <p:nvPicPr>
          <p:cNvPr id="94" name="Picture 26" descr="http://2.bp.blogspot.com/-AuLDYQJo35E/TeeRHwz1k5I/AAAAAAAAEvs/jfKrndXzsK4/s400/fiocruz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0275" y="1214422"/>
            <a:ext cx="617323" cy="809604"/>
          </a:xfrm>
          <a:prstGeom prst="rect">
            <a:avLst/>
          </a:prstGeom>
          <a:noFill/>
        </p:spPr>
      </p:pic>
      <p:pic>
        <p:nvPicPr>
          <p:cNvPr id="2074" name="Picture 26" descr="http://2.bp.blogspot.com/-AuLDYQJo35E/TeeRHwz1k5I/AAAAAAAAEvs/jfKrndXzsK4/s400/fiocruz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27897" y="1000108"/>
            <a:ext cx="617323" cy="809604"/>
          </a:xfrm>
          <a:prstGeom prst="rect">
            <a:avLst/>
          </a:prstGeom>
          <a:noFill/>
        </p:spPr>
      </p:pic>
      <p:pic>
        <p:nvPicPr>
          <p:cNvPr id="2076" name="Picture 28" descr="http://portal.fiocruz.br/sites/default/files/fiocruz_afric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22327" y="1417130"/>
            <a:ext cx="1685954" cy="1078403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</p:pic>
      <p:cxnSp>
        <p:nvCxnSpPr>
          <p:cNvPr id="118" name="Conector de seta reta 117"/>
          <p:cNvCxnSpPr/>
          <p:nvPr/>
        </p:nvCxnSpPr>
        <p:spPr>
          <a:xfrm flipV="1">
            <a:off x="1760328" y="3857628"/>
            <a:ext cx="2357454" cy="35719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9" name="Picture 26" descr="http://2.bp.blogspot.com/-AuLDYQJo35E/TeeRHwz1k5I/AAAAAAAAEvs/jfKrndXzsK4/s400/fiocruz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138" y="3857628"/>
            <a:ext cx="617323" cy="809604"/>
          </a:xfrm>
          <a:prstGeom prst="rect">
            <a:avLst/>
          </a:prstGeom>
          <a:noFill/>
        </p:spPr>
      </p:pic>
      <p:sp>
        <p:nvSpPr>
          <p:cNvPr id="122" name="CaixaDeTexto 121"/>
          <p:cNvSpPr txBox="1"/>
          <p:nvPr/>
        </p:nvSpPr>
        <p:spPr>
          <a:xfrm flipH="1">
            <a:off x="7072330" y="2488164"/>
            <a:ext cx="1785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 smtClean="0"/>
              <a:t>Fiocruz</a:t>
            </a:r>
            <a:r>
              <a:rPr lang="pt-BR" b="1" dirty="0" smtClean="0"/>
              <a:t> África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0" y="98072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C00000"/>
                </a:solidFill>
              </a:rPr>
              <a:t>Responsabilidade</a:t>
            </a:r>
            <a:endParaRPr lang="pt-BR" sz="3600" b="1" dirty="0">
              <a:solidFill>
                <a:srgbClr val="C00000"/>
              </a:solidFill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323528" y="1700808"/>
            <a:ext cx="8424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FF0000"/>
                </a:solidFill>
              </a:rPr>
              <a:t>Quem é o responsável pela Gestão Ambiental da </a:t>
            </a:r>
            <a:r>
              <a:rPr lang="pt-BR" sz="2800" b="1" dirty="0" err="1" smtClean="0">
                <a:solidFill>
                  <a:srgbClr val="FF0000"/>
                </a:solidFill>
              </a:rPr>
              <a:t>Fiocruz</a:t>
            </a:r>
            <a:r>
              <a:rPr lang="pt-BR" sz="2800" b="1" dirty="0" smtClean="0">
                <a:solidFill>
                  <a:srgbClr val="FF0000"/>
                </a:solidFill>
              </a:rPr>
              <a:t>?</a:t>
            </a:r>
            <a:endParaRPr lang="pt-BR" sz="2800" b="1" dirty="0">
              <a:solidFill>
                <a:srgbClr val="FF0000"/>
              </a:solidFill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323528" y="2791961"/>
            <a:ext cx="84249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dirty="0" smtClean="0"/>
              <a:t>Estratégico /Político – Programa Institucional </a:t>
            </a:r>
            <a:r>
              <a:rPr lang="pt-BR" sz="2200" dirty="0" err="1" smtClean="0"/>
              <a:t>Fiocruz</a:t>
            </a:r>
            <a:r>
              <a:rPr lang="pt-BR" sz="2200" dirty="0" smtClean="0"/>
              <a:t> Saudável (Comitês Gestor e Executivo)</a:t>
            </a:r>
            <a:endParaRPr lang="pt-BR" sz="2200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323528" y="3748971"/>
            <a:ext cx="84249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dirty="0" smtClean="0"/>
              <a:t>Tático / Operacional – Departamento de Gestão Ambiental da Diretoria de Administração do Campus</a:t>
            </a:r>
            <a:endParaRPr lang="pt-BR" sz="2200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323528" y="4725144"/>
            <a:ext cx="8424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dirty="0" smtClean="0"/>
              <a:t>Operacional nas Unidades – Comissões de Gestão Ambiental</a:t>
            </a:r>
            <a:endParaRPr lang="pt-BR" sz="2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fiocruz.br/templates/htm/template_fiocruz/img_organograma/organograma_new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3" y="1268760"/>
            <a:ext cx="5472608" cy="5398367"/>
          </a:xfrm>
          <a:prstGeom prst="rect">
            <a:avLst/>
          </a:prstGeom>
          <a:noFill/>
        </p:spPr>
      </p:pic>
      <p:sp>
        <p:nvSpPr>
          <p:cNvPr id="10" name="CaixaDeTexto 9"/>
          <p:cNvSpPr txBox="1"/>
          <p:nvPr/>
        </p:nvSpPr>
        <p:spPr>
          <a:xfrm>
            <a:off x="0" y="62068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C00000"/>
                </a:solidFill>
              </a:rPr>
              <a:t>Organograma </a:t>
            </a:r>
            <a:r>
              <a:rPr lang="pt-BR" sz="3600" b="1" dirty="0" err="1" smtClean="0">
                <a:solidFill>
                  <a:srgbClr val="C00000"/>
                </a:solidFill>
              </a:rPr>
              <a:t>Fiocruz</a:t>
            </a:r>
            <a:endParaRPr lang="pt-BR" sz="3600" b="1" dirty="0">
              <a:solidFill>
                <a:srgbClr val="C00000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971600" y="1796505"/>
            <a:ext cx="21602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200" b="1" dirty="0" err="1" smtClean="0">
                <a:solidFill>
                  <a:srgbClr val="FF0000"/>
                </a:solidFill>
              </a:rPr>
              <a:t>Fiocruz</a:t>
            </a:r>
            <a:r>
              <a:rPr lang="pt-BR" sz="2200" b="1" dirty="0" smtClean="0">
                <a:solidFill>
                  <a:srgbClr val="FF0000"/>
                </a:solidFill>
              </a:rPr>
              <a:t> Saudável</a:t>
            </a:r>
            <a:endParaRPr lang="pt-BR" sz="2200" b="1" dirty="0">
              <a:solidFill>
                <a:srgbClr val="FF0000"/>
              </a:solidFill>
            </a:endParaRPr>
          </a:p>
        </p:txBody>
      </p:sp>
      <p:grpSp>
        <p:nvGrpSpPr>
          <p:cNvPr id="19" name="Grupo 18"/>
          <p:cNvGrpSpPr/>
          <p:nvPr/>
        </p:nvGrpSpPr>
        <p:grpSpPr>
          <a:xfrm>
            <a:off x="4408934" y="2785567"/>
            <a:ext cx="3043386" cy="955154"/>
            <a:chOff x="4408934" y="2617862"/>
            <a:chExt cx="3043386" cy="955154"/>
          </a:xfrm>
        </p:grpSpPr>
        <p:sp>
          <p:nvSpPr>
            <p:cNvPr id="8" name="Retângulo de cantos arredondados 7"/>
            <p:cNvSpPr/>
            <p:nvPr/>
          </p:nvSpPr>
          <p:spPr>
            <a:xfrm>
              <a:off x="4408934" y="2617862"/>
              <a:ext cx="925066" cy="27773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15" name="Grupo 14"/>
            <p:cNvGrpSpPr/>
            <p:nvPr/>
          </p:nvGrpSpPr>
          <p:grpSpPr>
            <a:xfrm>
              <a:off x="6516216" y="3068960"/>
              <a:ext cx="936104" cy="504056"/>
              <a:chOff x="7812360" y="2924944"/>
              <a:chExt cx="936104" cy="504056"/>
            </a:xfrm>
          </p:grpSpPr>
          <p:sp>
            <p:nvSpPr>
              <p:cNvPr id="12" name="CaixaDeTexto 11"/>
              <p:cNvSpPr txBox="1"/>
              <p:nvPr/>
            </p:nvSpPr>
            <p:spPr>
              <a:xfrm>
                <a:off x="7908249" y="2948826"/>
                <a:ext cx="72008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pt-BR" sz="2200" b="1" dirty="0" smtClean="0">
                    <a:solidFill>
                      <a:srgbClr val="FF0000"/>
                    </a:solidFill>
                  </a:rPr>
                  <a:t>DGA</a:t>
                </a:r>
                <a:endParaRPr lang="pt-BR" sz="2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3" name="Elipse 12"/>
              <p:cNvSpPr/>
              <p:nvPr/>
            </p:nvSpPr>
            <p:spPr>
              <a:xfrm>
                <a:off x="7812360" y="2924944"/>
                <a:ext cx="936104" cy="50405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cxnSp>
          <p:nvCxnSpPr>
            <p:cNvPr id="18" name="Conector de seta reta 17"/>
            <p:cNvCxnSpPr>
              <a:stCxn id="13" idx="2"/>
              <a:endCxn id="8" idx="3"/>
            </p:cNvCxnSpPr>
            <p:nvPr/>
          </p:nvCxnSpPr>
          <p:spPr>
            <a:xfrm flipH="1" flipV="1">
              <a:off x="5334000" y="2756731"/>
              <a:ext cx="1182216" cy="56425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upo 15"/>
          <p:cNvGrpSpPr/>
          <p:nvPr/>
        </p:nvGrpSpPr>
        <p:grpSpPr>
          <a:xfrm>
            <a:off x="6600261" y="1472564"/>
            <a:ext cx="2160240" cy="1912081"/>
            <a:chOff x="6600261" y="1472564"/>
            <a:chExt cx="2160240" cy="1912081"/>
          </a:xfrm>
        </p:grpSpPr>
        <p:grpSp>
          <p:nvGrpSpPr>
            <p:cNvPr id="21" name="Grupo 20"/>
            <p:cNvGrpSpPr/>
            <p:nvPr/>
          </p:nvGrpSpPr>
          <p:grpSpPr>
            <a:xfrm>
              <a:off x="6600261" y="1472564"/>
              <a:ext cx="2160240" cy="430887"/>
              <a:chOff x="6600261" y="1304859"/>
              <a:chExt cx="2160240" cy="430887"/>
            </a:xfrm>
          </p:grpSpPr>
          <p:sp>
            <p:nvSpPr>
              <p:cNvPr id="9" name="Seta para a direita 8"/>
              <p:cNvSpPr/>
              <p:nvPr/>
            </p:nvSpPr>
            <p:spPr>
              <a:xfrm flipH="1">
                <a:off x="7524328" y="1460971"/>
                <a:ext cx="216024" cy="144016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" name="CaixaDeTexto 19"/>
              <p:cNvSpPr txBox="1"/>
              <p:nvPr/>
            </p:nvSpPr>
            <p:spPr>
              <a:xfrm>
                <a:off x="6600261" y="1304859"/>
                <a:ext cx="216024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pt-BR" sz="2200" b="1" dirty="0" smtClean="0">
                    <a:solidFill>
                      <a:srgbClr val="FF0000"/>
                    </a:solidFill>
                  </a:rPr>
                  <a:t>Gestão</a:t>
                </a:r>
                <a:endParaRPr lang="pt-BR" sz="22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4" name="Forma livre 13"/>
            <p:cNvSpPr/>
            <p:nvPr/>
          </p:nvSpPr>
          <p:spPr>
            <a:xfrm>
              <a:off x="7397087" y="1815152"/>
              <a:ext cx="1257868" cy="1569493"/>
            </a:xfrm>
            <a:custGeom>
              <a:avLst/>
              <a:gdLst>
                <a:gd name="connsiteX0" fmla="*/ 0 w 1257868"/>
                <a:gd name="connsiteY0" fmla="*/ 1569493 h 1569493"/>
                <a:gd name="connsiteX1" fmla="*/ 259307 w 1257868"/>
                <a:gd name="connsiteY1" fmla="*/ 777923 h 1569493"/>
                <a:gd name="connsiteX2" fmla="*/ 1119116 w 1257868"/>
                <a:gd name="connsiteY2" fmla="*/ 464024 h 1569493"/>
                <a:gd name="connsiteX3" fmla="*/ 1091820 w 1257868"/>
                <a:gd name="connsiteY3" fmla="*/ 0 h 1569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868" h="1569493">
                  <a:moveTo>
                    <a:pt x="0" y="1569493"/>
                  </a:moveTo>
                  <a:cubicBezTo>
                    <a:pt x="36394" y="1265830"/>
                    <a:pt x="72788" y="962168"/>
                    <a:pt x="259307" y="777923"/>
                  </a:cubicBezTo>
                  <a:cubicBezTo>
                    <a:pt x="445826" y="593678"/>
                    <a:pt x="980364" y="593678"/>
                    <a:pt x="1119116" y="464024"/>
                  </a:cubicBezTo>
                  <a:cubicBezTo>
                    <a:pt x="1257868" y="334370"/>
                    <a:pt x="1078172" y="13648"/>
                    <a:pt x="1091820" y="0"/>
                  </a:cubicBezTo>
                </a:path>
              </a:pathLst>
            </a:cu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organograma_web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577131"/>
            <a:ext cx="8316416" cy="5020221"/>
          </a:xfrm>
          <a:prstGeom prst="rect">
            <a:avLst/>
          </a:prstGeom>
        </p:spPr>
      </p:pic>
      <p:sp>
        <p:nvSpPr>
          <p:cNvPr id="11" name="Elipse 10"/>
          <p:cNvSpPr/>
          <p:nvPr/>
        </p:nvSpPr>
        <p:spPr>
          <a:xfrm>
            <a:off x="2627784" y="4797152"/>
            <a:ext cx="1224136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0" y="83845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C00000"/>
                </a:solidFill>
              </a:rPr>
              <a:t>Organograma Dirac</a:t>
            </a:r>
            <a:endParaRPr lang="pt-BR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Modelo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950</TotalTime>
  <Words>967</Words>
  <Application>Microsoft Office PowerPoint</Application>
  <PresentationFormat>Apresentação na tela (4:3)</PresentationFormat>
  <Paragraphs>230</Paragraphs>
  <Slides>44</Slides>
  <Notes>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44</vt:i4>
      </vt:variant>
    </vt:vector>
  </HeadingPairs>
  <TitlesOfParts>
    <vt:vector size="45" baseType="lpstr">
      <vt:lpstr>Modelo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Lar Doce Lar</dc:creator>
  <cp:lastModifiedBy>PC</cp:lastModifiedBy>
  <cp:revision>129</cp:revision>
  <dcterms:created xsi:type="dcterms:W3CDTF">2012-01-23T22:03:25Z</dcterms:created>
  <dcterms:modified xsi:type="dcterms:W3CDTF">2012-11-13T00:30:42Z</dcterms:modified>
</cp:coreProperties>
</file>